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32" autoAdjust="0"/>
    <p:restoredTop sz="94660"/>
  </p:normalViewPr>
  <p:slideViewPr>
    <p:cSldViewPr snapToGrid="0">
      <p:cViewPr varScale="1">
        <p:scale>
          <a:sx n="73" d="100"/>
          <a:sy n="73" d="100"/>
        </p:scale>
        <p:origin x="90" y="4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1D67D-0923-F5D5-B3B0-3A75C07AAE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52A3B1B-03C5-26FB-1336-2C0248CEAD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7D605FE-1EEF-45C3-B731-49FE01C807BA}"/>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5" name="Footer Placeholder 4">
            <a:extLst>
              <a:ext uri="{FF2B5EF4-FFF2-40B4-BE49-F238E27FC236}">
                <a16:creationId xmlns:a16="http://schemas.microsoft.com/office/drawing/2014/main" id="{6018E8A2-6740-95F0-5B53-188198D0FF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34D0CD-3AB0-E130-8C0A-2075DC04BAEB}"/>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3972357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FC43F-D612-F511-3318-8A732F9577B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40A7FA-987E-B186-75E0-49092EEB4A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AA362A-2B7C-830E-1B99-74BF2171182F}"/>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5" name="Footer Placeholder 4">
            <a:extLst>
              <a:ext uri="{FF2B5EF4-FFF2-40B4-BE49-F238E27FC236}">
                <a16:creationId xmlns:a16="http://schemas.microsoft.com/office/drawing/2014/main" id="{61BE8C89-B4F2-C428-602E-8B8947D67D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FAC5B9-292D-7EE4-311D-5683316112E8}"/>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2786446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7571E5-BAFC-7F34-07FE-11F2B03C54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76D52E-AFF5-D767-C89D-14ED058228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AC8F34-70D7-FFAF-86D5-5B343853F688}"/>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5" name="Footer Placeholder 4">
            <a:extLst>
              <a:ext uri="{FF2B5EF4-FFF2-40B4-BE49-F238E27FC236}">
                <a16:creationId xmlns:a16="http://schemas.microsoft.com/office/drawing/2014/main" id="{57F2C149-571F-A75D-01DF-CEFC4EE9AC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C341C2-86C7-5B55-54E1-0ACE39817238}"/>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859114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5B7E6-330F-F483-F42C-F1C66BA418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339244-22BB-2D64-9353-EA397435C5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F86889-B761-3AF2-05DB-2EB5C8A06624}"/>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5" name="Footer Placeholder 4">
            <a:extLst>
              <a:ext uri="{FF2B5EF4-FFF2-40B4-BE49-F238E27FC236}">
                <a16:creationId xmlns:a16="http://schemas.microsoft.com/office/drawing/2014/main" id="{4C66D2CB-36A2-AD9B-ADD6-6F2DEC33B1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71BE81-BA66-620D-D93B-E1D8DA954A0C}"/>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97281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0E2C9-0ECF-7DE1-9569-3B87725DDD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C3138BC-BC58-180E-5B6D-AE4DF972E47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F4AD0E-3FA8-E573-C446-D3D5D2729C46}"/>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5" name="Footer Placeholder 4">
            <a:extLst>
              <a:ext uri="{FF2B5EF4-FFF2-40B4-BE49-F238E27FC236}">
                <a16:creationId xmlns:a16="http://schemas.microsoft.com/office/drawing/2014/main" id="{4CB6C1E5-C939-675F-1C56-56A29AED4A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B003C4-5377-B8C8-9D75-16ED5C97949F}"/>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561017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F0E3F-5F4A-654B-7A33-C8365CC7FAD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545C55-C6BB-EC2E-1F8F-0FFF3A31BF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D1296C0-652C-0699-5C0F-6E0499204E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94A9AAE-5E0C-9AF6-039F-E1B3B9F1F5F1}"/>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6" name="Footer Placeholder 5">
            <a:extLst>
              <a:ext uri="{FF2B5EF4-FFF2-40B4-BE49-F238E27FC236}">
                <a16:creationId xmlns:a16="http://schemas.microsoft.com/office/drawing/2014/main" id="{1DE49B37-2241-6025-1116-B470989F3C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8C62C30-8BE6-8669-FA34-61E5CE483906}"/>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4189531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23539-2F37-C249-4CF9-7B29FF5FE07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AA19E4-B5B1-CD14-C03B-54C6F04481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7F8EA7-72B6-F49F-1131-FA79B09CB1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F0412E7-6B32-8215-DED4-77A4349EF6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7E8E4A-9E1E-0FD5-3B40-F3D27EF6EA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0680E05-E672-C7AB-AFD1-25642D6B9A45}"/>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8" name="Footer Placeholder 7">
            <a:extLst>
              <a:ext uri="{FF2B5EF4-FFF2-40B4-BE49-F238E27FC236}">
                <a16:creationId xmlns:a16="http://schemas.microsoft.com/office/drawing/2014/main" id="{1CAD2E60-B012-3CAC-76FA-ADA1EFE4F00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2AB1D5A-1503-3BB4-B9D4-BA3C5B1E56C8}"/>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2916488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A38E1-1E13-FD1F-63FB-1460CDC7D65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A889886-0998-C9AE-5E9A-1C6016294839}"/>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4" name="Footer Placeholder 3">
            <a:extLst>
              <a:ext uri="{FF2B5EF4-FFF2-40B4-BE49-F238E27FC236}">
                <a16:creationId xmlns:a16="http://schemas.microsoft.com/office/drawing/2014/main" id="{970ED5F1-6C9C-266A-B216-AE886CB4F6E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8E91B5-3359-32D5-A866-83E4D591CF76}"/>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2136499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97DD79-F70D-BB8F-297C-257FC84F117C}"/>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3" name="Footer Placeholder 2">
            <a:extLst>
              <a:ext uri="{FF2B5EF4-FFF2-40B4-BE49-F238E27FC236}">
                <a16:creationId xmlns:a16="http://schemas.microsoft.com/office/drawing/2014/main" id="{6FE3E050-3C96-709D-87F0-080A5D9BBD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65CD121-9113-F524-97B5-19640E923D76}"/>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4135174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36DE0-BB6A-E4C4-605F-8738B5D4E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9587432-7088-0ACA-BF2F-D7F1AFE9E5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CE79EBD-1DAA-2E1B-B019-C78A3C022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9E741D-E3FA-8DD0-C34E-5872596B57DA}"/>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6" name="Footer Placeholder 5">
            <a:extLst>
              <a:ext uri="{FF2B5EF4-FFF2-40B4-BE49-F238E27FC236}">
                <a16:creationId xmlns:a16="http://schemas.microsoft.com/office/drawing/2014/main" id="{FC9EABF3-3D32-F462-2496-C1D5B26A30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21E5E6-AC7C-12BF-CE9B-90C8EA66EC7C}"/>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3212075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45B87-5667-DFC2-B635-9DA619DEB6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9C08157-F0F5-1529-4E13-6A2E820505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E144927-7B3A-049A-00CB-059373573C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F30898-07F8-F0AE-8D9E-7C82E7D834C4}"/>
              </a:ext>
            </a:extLst>
          </p:cNvPr>
          <p:cNvSpPr>
            <a:spLocks noGrp="1"/>
          </p:cNvSpPr>
          <p:nvPr>
            <p:ph type="dt" sz="half" idx="10"/>
          </p:nvPr>
        </p:nvSpPr>
        <p:spPr/>
        <p:txBody>
          <a:bodyPr/>
          <a:lstStyle/>
          <a:p>
            <a:fld id="{EF0170B8-CD55-4993-8D56-F0AF47CE8BDD}" type="datetimeFigureOut">
              <a:rPr lang="en-GB" smtClean="0"/>
              <a:t>27/10/2025</a:t>
            </a:fld>
            <a:endParaRPr lang="en-GB"/>
          </a:p>
        </p:txBody>
      </p:sp>
      <p:sp>
        <p:nvSpPr>
          <p:cNvPr id="6" name="Footer Placeholder 5">
            <a:extLst>
              <a:ext uri="{FF2B5EF4-FFF2-40B4-BE49-F238E27FC236}">
                <a16:creationId xmlns:a16="http://schemas.microsoft.com/office/drawing/2014/main" id="{536D1D95-BE05-5A25-EA7A-BAC00DB4D2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B4084E-0283-7AFB-25FB-1673720BA7E6}"/>
              </a:ext>
            </a:extLst>
          </p:cNvPr>
          <p:cNvSpPr>
            <a:spLocks noGrp="1"/>
          </p:cNvSpPr>
          <p:nvPr>
            <p:ph type="sldNum" sz="quarter" idx="12"/>
          </p:nvPr>
        </p:nvSpPr>
        <p:spPr/>
        <p:txBody>
          <a:bodyPr/>
          <a:lstStyle/>
          <a:p>
            <a:fld id="{38748531-68EE-44C9-BF64-9531C46A2500}" type="slidenum">
              <a:rPr lang="en-GB" smtClean="0"/>
              <a:t>‹#›</a:t>
            </a:fld>
            <a:endParaRPr lang="en-GB"/>
          </a:p>
        </p:txBody>
      </p:sp>
    </p:spTree>
    <p:extLst>
      <p:ext uri="{BB962C8B-B14F-4D97-AF65-F5344CB8AC3E}">
        <p14:creationId xmlns:p14="http://schemas.microsoft.com/office/powerpoint/2010/main" val="334064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3D3E03-74DB-227F-A1D7-11BC04AC0E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0AA437-BD7E-3ACC-4E23-9B1994738E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71DC41-6B2C-D8AE-62D7-4C073962CF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F0170B8-CD55-4993-8D56-F0AF47CE8BDD}" type="datetimeFigureOut">
              <a:rPr lang="en-GB" smtClean="0"/>
              <a:t>27/10/2025</a:t>
            </a:fld>
            <a:endParaRPr lang="en-GB"/>
          </a:p>
        </p:txBody>
      </p:sp>
      <p:sp>
        <p:nvSpPr>
          <p:cNvPr id="5" name="Footer Placeholder 4">
            <a:extLst>
              <a:ext uri="{FF2B5EF4-FFF2-40B4-BE49-F238E27FC236}">
                <a16:creationId xmlns:a16="http://schemas.microsoft.com/office/drawing/2014/main" id="{D9303509-6135-6841-4E7B-0FB68BDC05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8DC04BA-A937-410E-E5E5-0AF526C52D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8748531-68EE-44C9-BF64-9531C46A2500}" type="slidenum">
              <a:rPr lang="en-GB" smtClean="0"/>
              <a:t>‹#›</a:t>
            </a:fld>
            <a:endParaRPr lang="en-GB"/>
          </a:p>
        </p:txBody>
      </p:sp>
    </p:spTree>
    <p:extLst>
      <p:ext uri="{BB962C8B-B14F-4D97-AF65-F5344CB8AC3E}">
        <p14:creationId xmlns:p14="http://schemas.microsoft.com/office/powerpoint/2010/main" val="1358377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567928B-2C05-FE10-22CB-7308856002FD}"/>
              </a:ext>
            </a:extLst>
          </p:cNvPr>
          <p:cNvSpPr txBox="1"/>
          <p:nvPr/>
        </p:nvSpPr>
        <p:spPr>
          <a:xfrm>
            <a:off x="1008992" y="360000"/>
            <a:ext cx="10405241" cy="5760551"/>
          </a:xfrm>
          <a:prstGeom prst="rect">
            <a:avLst/>
          </a:prstGeom>
          <a:noFill/>
        </p:spPr>
        <p:txBody>
          <a:bodyPr wrap="square">
            <a:spAutoFit/>
          </a:bodyPr>
          <a:lstStyle/>
          <a:p>
            <a:pPr algn="l">
              <a:spcAft>
                <a:spcPts val="225"/>
              </a:spcAft>
              <a:buNone/>
            </a:pPr>
            <a:r>
              <a:rPr lang="en-GB" b="1" i="0" dirty="0">
                <a:solidFill>
                  <a:srgbClr val="000000"/>
                </a:solidFill>
                <a:effectLst/>
                <a:latin typeface="Arial" panose="020B0604020202020204" pitchFamily="34" charset="0"/>
              </a:rPr>
              <a:t>Good morning! </a:t>
            </a:r>
            <a:endParaRPr lang="en-GB" b="0" i="0" dirty="0">
              <a:solidFill>
                <a:srgbClr val="000000"/>
              </a:solidFill>
              <a:effectLst/>
              <a:latin typeface="Arial" panose="020B0604020202020204" pitchFamily="34" charset="0"/>
            </a:endParaRPr>
          </a:p>
          <a:p>
            <a:pPr algn="l">
              <a:spcAft>
                <a:spcPts val="225"/>
              </a:spcAft>
              <a:buNone/>
            </a:pPr>
            <a:r>
              <a:rPr lang="en-GB" b="1" i="0" dirty="0">
                <a:solidFill>
                  <a:srgbClr val="000000"/>
                </a:solidFill>
                <a:effectLst/>
                <a:latin typeface="Arial" panose="020B0604020202020204" pitchFamily="34" charset="0"/>
              </a:rPr>
              <a:t>I’m Abbi and I was the first person to join the MILI trial. I will leave Sarah Blagden to go into detail about the MILI trial this afternoon, however for those of you who don’t know anything about it, in simple terms the MILI trial is determining whether a medication called metformin will reduce the chance of developing cancer in people, like us, with Li Fraumeni syndrome. </a:t>
            </a:r>
            <a:endParaRPr lang="en-GB" b="0" i="0" dirty="0">
              <a:solidFill>
                <a:srgbClr val="000000"/>
              </a:solidFill>
              <a:effectLst/>
              <a:latin typeface="Arial" panose="020B0604020202020204" pitchFamily="34" charset="0"/>
            </a:endParaRPr>
          </a:p>
          <a:p>
            <a:pPr algn="l">
              <a:spcAft>
                <a:spcPts val="225"/>
              </a:spcAft>
              <a:buNone/>
            </a:pPr>
            <a:br>
              <a:rPr lang="en-GB" b="0" i="0" dirty="0">
                <a:solidFill>
                  <a:srgbClr val="000000"/>
                </a:solidFill>
                <a:effectLst/>
                <a:latin typeface="Arial" panose="020B0604020202020204" pitchFamily="34" charset="0"/>
              </a:rPr>
            </a:br>
            <a:r>
              <a:rPr lang="en-GB" b="1" i="0" dirty="0">
                <a:solidFill>
                  <a:srgbClr val="000000"/>
                </a:solidFill>
                <a:effectLst/>
                <a:latin typeface="Arial" panose="020B0604020202020204" pitchFamily="34" charset="0"/>
              </a:rPr>
              <a:t>I found out I had Li Fraumeni syndrome, along with my younger sister and brother, when I was 17, after my grandad and then my dad tested positive. Since then my younger brother Harry had a brain tumour which was successfully removed at Great </a:t>
            </a:r>
            <a:r>
              <a:rPr lang="en-GB" b="1" dirty="0">
                <a:solidFill>
                  <a:srgbClr val="000000"/>
                </a:solidFill>
                <a:latin typeface="Arial" panose="020B0604020202020204" pitchFamily="34" charset="0"/>
              </a:rPr>
              <a:t>O</a:t>
            </a:r>
            <a:r>
              <a:rPr lang="en-GB" b="1" i="0" dirty="0">
                <a:solidFill>
                  <a:srgbClr val="000000"/>
                </a:solidFill>
                <a:effectLst/>
                <a:latin typeface="Arial" panose="020B0604020202020204" pitchFamily="34" charset="0"/>
              </a:rPr>
              <a:t>rmond </a:t>
            </a:r>
            <a:r>
              <a:rPr lang="en-GB" b="1" dirty="0">
                <a:solidFill>
                  <a:srgbClr val="000000"/>
                </a:solidFill>
                <a:latin typeface="Arial" panose="020B0604020202020204" pitchFamily="34" charset="0"/>
              </a:rPr>
              <a:t>S</a:t>
            </a:r>
            <a:r>
              <a:rPr lang="en-GB" b="1" i="0" dirty="0">
                <a:solidFill>
                  <a:srgbClr val="000000"/>
                </a:solidFill>
                <a:effectLst/>
                <a:latin typeface="Arial" panose="020B0604020202020204" pitchFamily="34" charset="0"/>
              </a:rPr>
              <a:t>treet Hospital, and my dad battled prostate cancer. The cancer then returned in his leg twice, and after many procedures, operations and 6 weeks of radiotherapy he is now cancer free.  </a:t>
            </a:r>
            <a:endParaRPr lang="en-GB" b="0" i="0" dirty="0">
              <a:solidFill>
                <a:srgbClr val="000000"/>
              </a:solidFill>
              <a:effectLst/>
              <a:latin typeface="Arial" panose="020B0604020202020204" pitchFamily="34" charset="0"/>
            </a:endParaRPr>
          </a:p>
          <a:p>
            <a:pPr algn="l">
              <a:spcAft>
                <a:spcPts val="225"/>
              </a:spcAft>
              <a:buNone/>
            </a:pPr>
            <a:endParaRPr lang="en-GB" b="0" i="0" dirty="0">
              <a:solidFill>
                <a:srgbClr val="000000"/>
              </a:solidFill>
              <a:effectLst/>
              <a:latin typeface="Arial" panose="020B0604020202020204" pitchFamily="34" charset="0"/>
            </a:endParaRPr>
          </a:p>
          <a:p>
            <a:pPr algn="l">
              <a:spcAft>
                <a:spcPts val="225"/>
              </a:spcAft>
              <a:buNone/>
            </a:pPr>
            <a:r>
              <a:rPr lang="en-GB" b="1" i="0" dirty="0">
                <a:solidFill>
                  <a:srgbClr val="000000"/>
                </a:solidFill>
                <a:effectLst/>
                <a:latin typeface="Arial" panose="020B0604020202020204" pitchFamily="34" charset="0"/>
              </a:rPr>
              <a:t>We, as a family, also lost my sister Ella 16 years ago to a brain tumour when she was just 5 years old, but at that time none of the family knew about Li Fraumeni syndrome or that we were positive. However, we now know that it was likely that Ella also had Li Fraumeni syndrome, which led to her brain tumour. </a:t>
            </a:r>
            <a:endParaRPr lang="en-GB" b="0" i="0" dirty="0">
              <a:solidFill>
                <a:srgbClr val="000000"/>
              </a:solidFill>
              <a:effectLst/>
              <a:latin typeface="Arial" panose="020B0604020202020204" pitchFamily="34" charset="0"/>
            </a:endParaRPr>
          </a:p>
          <a:p>
            <a:pPr algn="l">
              <a:spcAft>
                <a:spcPts val="225"/>
              </a:spcAft>
              <a:buNone/>
            </a:pPr>
            <a:br>
              <a:rPr lang="en-GB" b="0" i="0" dirty="0">
                <a:solidFill>
                  <a:srgbClr val="000000"/>
                </a:solidFill>
                <a:effectLst/>
                <a:latin typeface="Arial" panose="020B0604020202020204" pitchFamily="34" charset="0"/>
              </a:rPr>
            </a:br>
            <a:r>
              <a:rPr lang="en-GB" b="1" i="0" dirty="0">
                <a:solidFill>
                  <a:srgbClr val="000000"/>
                </a:solidFill>
                <a:effectLst/>
                <a:latin typeface="Arial" panose="020B0604020202020204" pitchFamily="34" charset="0"/>
              </a:rPr>
              <a:t>All of these situations my family has overcome made it even more important for me to be part of the trial, to hopefully be a part of making a difference in the future of Li Fraumeni syndrome. </a:t>
            </a:r>
            <a:endParaRPr lang="en-GB"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123421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BC874-4545-85D4-63B2-C9DE5FE2CBA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889F5E6-0C96-EAEC-B074-A274D1E8A1A4}"/>
              </a:ext>
            </a:extLst>
          </p:cNvPr>
          <p:cNvSpPr txBox="1"/>
          <p:nvPr/>
        </p:nvSpPr>
        <p:spPr>
          <a:xfrm>
            <a:off x="893379" y="1291268"/>
            <a:ext cx="10405241" cy="3744615"/>
          </a:xfrm>
          <a:prstGeom prst="rect">
            <a:avLst/>
          </a:prstGeom>
          <a:noFill/>
        </p:spPr>
        <p:txBody>
          <a:bodyPr wrap="square">
            <a:spAutoFit/>
          </a:bodyPr>
          <a:lstStyle/>
          <a:p>
            <a:pPr algn="l">
              <a:spcAft>
                <a:spcPts val="225"/>
              </a:spcAft>
              <a:buNone/>
            </a:pPr>
            <a:r>
              <a:rPr lang="en-GB" b="1" i="0" dirty="0">
                <a:solidFill>
                  <a:srgbClr val="000000"/>
                </a:solidFill>
                <a:effectLst/>
                <a:latin typeface="Arial" panose="020B0604020202020204" pitchFamily="34" charset="0"/>
              </a:rPr>
              <a:t>In January last year I was due my annual appointment with my geneticist at the Nuffield hospital in Oxford. Two days before my appointment I received an email from the research team regarding the trial, what it involved and that I would be eligible if I was interested. I read through all the information included in the email, discussed it with my family and decided that I wanted to take part. </a:t>
            </a:r>
          </a:p>
          <a:p>
            <a:pPr algn="l">
              <a:spcAft>
                <a:spcPts val="225"/>
              </a:spcAft>
              <a:buNone/>
            </a:pPr>
            <a:endParaRPr lang="en-GB" b="1" dirty="0">
              <a:solidFill>
                <a:srgbClr val="000000"/>
              </a:solidFill>
              <a:latin typeface="Arial" panose="020B0604020202020204" pitchFamily="34" charset="0"/>
            </a:endParaRPr>
          </a:p>
          <a:p>
            <a:pPr algn="l">
              <a:spcAft>
                <a:spcPts val="225"/>
              </a:spcAft>
              <a:buNone/>
            </a:pPr>
            <a:r>
              <a:rPr lang="en-GB" b="1" i="0" dirty="0">
                <a:solidFill>
                  <a:srgbClr val="000000"/>
                </a:solidFill>
                <a:effectLst/>
                <a:latin typeface="Arial" panose="020B0604020202020204" pitchFamily="34" charset="0"/>
              </a:rPr>
              <a:t>So at my appointment 2 days later I met with my geneticist as well as a doctor and a research nurse involved with the trial, they explained in more detail about what it entailed. As I had had my whole body MRI within the last 3 months I was able to start immediately, so I had bloods taken and was ready to begin, I just had to wait and see whether I would be taking the drug metformin or not, as it is a randomised trial. Until I attended this appointment I had no idea that I was the first person to join, but once I knew that I felt proud of myself and hoped that if others knew somebody else had already joined it would encourage them to join too. </a:t>
            </a:r>
            <a:endParaRPr lang="en-GB"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55774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2167D1E-6346-3B7A-EE00-763D1E6A0A07}"/>
              </a:ext>
            </a:extLst>
          </p:cNvPr>
          <p:cNvSpPr txBox="1"/>
          <p:nvPr/>
        </p:nvSpPr>
        <p:spPr>
          <a:xfrm>
            <a:off x="725213" y="576000"/>
            <a:ext cx="10405241" cy="5786199"/>
          </a:xfrm>
          <a:prstGeom prst="rect">
            <a:avLst/>
          </a:prstGeom>
          <a:noFill/>
        </p:spPr>
        <p:txBody>
          <a:bodyPr wrap="square">
            <a:spAutoFit/>
          </a:bodyPr>
          <a:lstStyle/>
          <a:p>
            <a:pPr algn="l">
              <a:spcAft>
                <a:spcPts val="225"/>
              </a:spcAft>
              <a:buNone/>
            </a:pPr>
            <a:endParaRPr lang="en-GB" b="0" i="0" dirty="0">
              <a:solidFill>
                <a:srgbClr val="000000"/>
              </a:solidFill>
              <a:effectLst/>
              <a:latin typeface="Arial" panose="020B0604020202020204" pitchFamily="34" charset="0"/>
            </a:endParaRPr>
          </a:p>
          <a:p>
            <a:pPr algn="l">
              <a:spcAft>
                <a:spcPts val="225"/>
              </a:spcAft>
              <a:buNone/>
            </a:pPr>
            <a:r>
              <a:rPr lang="en-GB" b="1" i="0" dirty="0">
                <a:solidFill>
                  <a:srgbClr val="000000"/>
                </a:solidFill>
                <a:effectLst/>
                <a:latin typeface="Arial" panose="020B0604020202020204" pitchFamily="34" charset="0"/>
              </a:rPr>
              <a:t>At the start of the trial you receive lots of </a:t>
            </a:r>
            <a:r>
              <a:rPr lang="en-GB" b="1" i="0" dirty="0" err="1">
                <a:solidFill>
                  <a:srgbClr val="000000"/>
                </a:solidFill>
                <a:effectLst/>
                <a:latin typeface="Arial" panose="020B0604020202020204" pitchFamily="34" charset="0"/>
              </a:rPr>
              <a:t>telemed</a:t>
            </a:r>
            <a:r>
              <a:rPr lang="en-GB" b="1" i="0" dirty="0">
                <a:solidFill>
                  <a:srgbClr val="000000"/>
                </a:solidFill>
                <a:effectLst/>
                <a:latin typeface="Arial" panose="020B0604020202020204" pitchFamily="34" charset="0"/>
              </a:rPr>
              <a:t> calls and check ins as you start taking the medication, as well as questionnaires to fill in. </a:t>
            </a:r>
            <a:endParaRPr lang="en-GB" b="0" i="0" dirty="0">
              <a:solidFill>
                <a:srgbClr val="000000"/>
              </a:solidFill>
              <a:effectLst/>
              <a:latin typeface="Arial" panose="020B0604020202020204" pitchFamily="34" charset="0"/>
            </a:endParaRPr>
          </a:p>
          <a:p>
            <a:pPr algn="l">
              <a:buNone/>
            </a:pPr>
            <a:endParaRPr lang="en-GB" b="0" i="0" dirty="0">
              <a:solidFill>
                <a:srgbClr val="000000"/>
              </a:solidFill>
              <a:effectLst/>
              <a:latin typeface="Arial" panose="020B0604020202020204" pitchFamily="34" charset="0"/>
            </a:endParaRPr>
          </a:p>
          <a:p>
            <a:pPr algn="l">
              <a:spcAft>
                <a:spcPts val="225"/>
              </a:spcAft>
              <a:buNone/>
            </a:pPr>
            <a:r>
              <a:rPr lang="en-GB" b="1" i="0" dirty="0">
                <a:solidFill>
                  <a:srgbClr val="000000"/>
                </a:solidFill>
                <a:effectLst/>
                <a:latin typeface="Arial" panose="020B0604020202020204" pitchFamily="34" charset="0"/>
              </a:rPr>
              <a:t>I started off on the smallest dose and once the team had confirmed I hadn’t had any symptoms I could then up the dose and gradually I worked my way up to the highest dose of 2 tablets twice a day, which have to be taken with food.  I take mine with breakfast and dinner. Once I was on the highest dose the </a:t>
            </a:r>
            <a:r>
              <a:rPr lang="en-GB" b="1" i="0" dirty="0" err="1">
                <a:solidFill>
                  <a:srgbClr val="000000"/>
                </a:solidFill>
                <a:effectLst/>
                <a:latin typeface="Arial" panose="020B0604020202020204" pitchFamily="34" charset="0"/>
              </a:rPr>
              <a:t>telemed</a:t>
            </a:r>
            <a:r>
              <a:rPr lang="en-GB" b="1" i="0" dirty="0">
                <a:solidFill>
                  <a:srgbClr val="000000"/>
                </a:solidFill>
                <a:effectLst/>
                <a:latin typeface="Arial" panose="020B0604020202020204" pitchFamily="34" charset="0"/>
              </a:rPr>
              <a:t> calls reduce to every 6 months just to check in and confirm everything is going well. </a:t>
            </a:r>
            <a:endParaRPr lang="en-GB" b="0" i="0" dirty="0">
              <a:solidFill>
                <a:srgbClr val="000000"/>
              </a:solidFill>
              <a:effectLst/>
              <a:latin typeface="Arial" panose="020B0604020202020204" pitchFamily="34" charset="0"/>
            </a:endParaRPr>
          </a:p>
          <a:p>
            <a:pPr algn="l">
              <a:spcAft>
                <a:spcPts val="225"/>
              </a:spcAft>
              <a:buNone/>
            </a:pPr>
            <a:endParaRPr lang="en-GB" b="0" i="0" dirty="0">
              <a:solidFill>
                <a:srgbClr val="000000"/>
              </a:solidFill>
              <a:effectLst/>
              <a:latin typeface="Arial" panose="020B0604020202020204" pitchFamily="34" charset="0"/>
            </a:endParaRPr>
          </a:p>
          <a:p>
            <a:pPr algn="l">
              <a:spcAft>
                <a:spcPts val="225"/>
              </a:spcAft>
              <a:buNone/>
            </a:pPr>
            <a:r>
              <a:rPr lang="en-GB" b="1" i="0" dirty="0">
                <a:solidFill>
                  <a:srgbClr val="000000"/>
                </a:solidFill>
                <a:effectLst/>
                <a:latin typeface="Arial" panose="020B0604020202020204" pitchFamily="34" charset="0"/>
              </a:rPr>
              <a:t>I have now been on the trial for a year and a half and it doesn’t affect me in any way, other than taking the tablet in the mornings and evenings, I can just go about my normal life. </a:t>
            </a:r>
            <a:endParaRPr lang="en-GB" b="0" i="0" dirty="0">
              <a:solidFill>
                <a:srgbClr val="000000"/>
              </a:solidFill>
              <a:effectLst/>
              <a:latin typeface="Arial" panose="020B0604020202020204" pitchFamily="34" charset="0"/>
            </a:endParaRPr>
          </a:p>
          <a:p>
            <a:pPr algn="l">
              <a:buNone/>
            </a:pPr>
            <a:endParaRPr lang="en-GB" b="0" i="0" dirty="0">
              <a:solidFill>
                <a:srgbClr val="000000"/>
              </a:solidFill>
              <a:effectLst/>
              <a:latin typeface="Arial" panose="020B0604020202020204" pitchFamily="34" charset="0"/>
            </a:endParaRPr>
          </a:p>
          <a:p>
            <a:pPr algn="l">
              <a:spcAft>
                <a:spcPts val="225"/>
              </a:spcAft>
              <a:buNone/>
            </a:pPr>
            <a:r>
              <a:rPr lang="en-GB" b="1" i="0" dirty="0">
                <a:solidFill>
                  <a:srgbClr val="000000"/>
                </a:solidFill>
                <a:effectLst/>
                <a:latin typeface="Arial" panose="020B0604020202020204" pitchFamily="34" charset="0"/>
              </a:rPr>
              <a:t>After joining the trial I was contacted by the local newspaper, who wrote an article about me being the first person to join the trial and I was then contacted by Chat magazine who also did their own article and this led to me being interviewed on ITV meridian. Although all the media attention was very out of my comfort zone, as is this, it was amazing in raising awareness of Li Fraumeni syndrome and the trial, which was worth it for me. </a:t>
            </a:r>
            <a:endParaRPr lang="en-GB" b="0" i="0" dirty="0">
              <a:solidFill>
                <a:srgbClr val="000000"/>
              </a:solidFill>
              <a:effectLst/>
              <a:latin typeface="Arial" panose="020B0604020202020204" pitchFamily="34" charset="0"/>
            </a:endParaRPr>
          </a:p>
          <a:p>
            <a:pPr algn="l">
              <a:spcAft>
                <a:spcPts val="225"/>
              </a:spcAft>
              <a:buNone/>
            </a:pPr>
            <a:br>
              <a:rPr lang="en-GB" b="0" i="0" dirty="0">
                <a:solidFill>
                  <a:srgbClr val="000000"/>
                </a:solidFill>
                <a:effectLst/>
                <a:latin typeface="Arial" panose="020B0604020202020204" pitchFamily="34" charset="0"/>
              </a:rPr>
            </a:br>
            <a:r>
              <a:rPr lang="en-GB" b="1" i="0" dirty="0">
                <a:solidFill>
                  <a:srgbClr val="000000"/>
                </a:solidFill>
                <a:effectLst/>
                <a:latin typeface="Arial" panose="020B0604020202020204" pitchFamily="34" charset="0"/>
              </a:rPr>
              <a:t>Thank you for listening. </a:t>
            </a:r>
            <a:endParaRPr lang="en-GB"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760230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TotalTime>
  <Words>737</Words>
  <Application>Microsoft Office PowerPoint</Application>
  <PresentationFormat>Widescreen</PresentationFormat>
  <Paragraphs>18</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Pan Pantziarka</dc:creator>
  <cp:lastModifiedBy>Pan Pantziarka</cp:lastModifiedBy>
  <cp:revision>1</cp:revision>
  <dcterms:created xsi:type="dcterms:W3CDTF">2025-10-27T20:54:09Z</dcterms:created>
  <dcterms:modified xsi:type="dcterms:W3CDTF">2025-10-27T21:03:05Z</dcterms:modified>
</cp:coreProperties>
</file>