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70" r:id="rId12"/>
    <p:sldId id="267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48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50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72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47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06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51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05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05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89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93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59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FA862-79F4-45F6-97CE-79BE56BE93B7}" type="datetimeFigureOut">
              <a:rPr lang="en-GB" smtClean="0"/>
              <a:t>27/08/2023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32C69-A690-4F2C-B7B7-FD1F1C0E50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70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6748"/>
            <a:ext cx="9144000" cy="2387600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Incidental findings in screening for LFS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94348"/>
            <a:ext cx="9144000" cy="1970626"/>
          </a:xfrm>
        </p:spPr>
        <p:txBody>
          <a:bodyPr>
            <a:normAutofit/>
          </a:bodyPr>
          <a:lstStyle/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Dr Madeleine Adams</a:t>
            </a:r>
          </a:p>
          <a:p>
            <a:r>
              <a:rPr lang="en-GB" dirty="0">
                <a:solidFill>
                  <a:srgbClr val="00B0F0"/>
                </a:solidFill>
              </a:rPr>
              <a:t>Consultant Paediatric Oncologist</a:t>
            </a:r>
          </a:p>
          <a:p>
            <a:r>
              <a:rPr lang="en-GB" dirty="0">
                <a:solidFill>
                  <a:srgbClr val="00B0F0"/>
                </a:solidFill>
              </a:rPr>
              <a:t>All Wales Paediatric Cancer Predisposition Service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904" y="5409948"/>
            <a:ext cx="5369226" cy="1610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5222" y="5374257"/>
            <a:ext cx="2637766" cy="1483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85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C88DD-1E93-4DB2-958C-FD83A7253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What we have learnt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53B58-6EA6-401B-A9AD-78C9D2569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High chance of incidental finding especially on whole body scans</a:t>
            </a:r>
          </a:p>
          <a:p>
            <a:r>
              <a:rPr lang="en-GB" dirty="0">
                <a:solidFill>
                  <a:srgbClr val="00B0F0"/>
                </a:solidFill>
              </a:rPr>
              <a:t>Can cause a lot of anxiety</a:t>
            </a:r>
          </a:p>
          <a:p>
            <a:r>
              <a:rPr lang="en-GB" dirty="0">
                <a:solidFill>
                  <a:srgbClr val="00B0F0"/>
                </a:solidFill>
              </a:rPr>
              <a:t>Most patients still say they would rather have scans</a:t>
            </a:r>
          </a:p>
          <a:p>
            <a:r>
              <a:rPr lang="en-GB" dirty="0">
                <a:solidFill>
                  <a:srgbClr val="00B0F0"/>
                </a:solidFill>
              </a:rPr>
              <a:t>Need to counsel patients and families of incidental findings and risk of further investigation and follow up – information sheets given </a:t>
            </a:r>
          </a:p>
          <a:p>
            <a:r>
              <a:rPr lang="en-GB" dirty="0">
                <a:solidFill>
                  <a:srgbClr val="00B0F0"/>
                </a:solidFill>
              </a:rPr>
              <a:t>When investigating – avoid radiation where possible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endParaRPr lang="en-GB" dirty="0">
              <a:solidFill>
                <a:srgbClr val="00B0F0"/>
              </a:solidFill>
            </a:endParaRPr>
          </a:p>
          <a:p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754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E433-89AB-4277-A918-A6EA352EC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725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What is known already: whole population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68418C-DE80-46A4-AC55-42E82EB5BC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4993" y="1401288"/>
            <a:ext cx="7610133" cy="17138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7227A56-C3D5-43FA-85F0-A2686BA93E7D}"/>
              </a:ext>
            </a:extLst>
          </p:cNvPr>
          <p:cNvSpPr txBox="1"/>
          <p:nvPr/>
        </p:nvSpPr>
        <p:spPr>
          <a:xfrm>
            <a:off x="688769" y="3115098"/>
            <a:ext cx="5676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325 children and 148 adults whole body MRI under musculoskeletal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F0"/>
                </a:solidFill>
              </a:rPr>
              <a:t>26.7% children and 35.8% adults incidental findings – mostly in limbs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2B882E-6236-40C6-B793-465630D00E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994" y="4940300"/>
            <a:ext cx="6972300" cy="1552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6AD8F2-EDAA-47FD-AFC0-5A43BE020ECD}"/>
              </a:ext>
            </a:extLst>
          </p:cNvPr>
          <p:cNvSpPr txBox="1"/>
          <p:nvPr/>
        </p:nvSpPr>
        <p:spPr>
          <a:xfrm>
            <a:off x="7570644" y="5288993"/>
            <a:ext cx="40196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Adult study of 400 healthy participants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F0"/>
                </a:solidFill>
              </a:rPr>
              <a:t>22% incidental findings – usually in abdomen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5A40C45-23B3-48AC-BB87-6EC6B7CD69CC}"/>
              </a:ext>
            </a:extLst>
          </p:cNvPr>
          <p:cNvSpPr/>
          <p:nvPr/>
        </p:nvSpPr>
        <p:spPr>
          <a:xfrm>
            <a:off x="464993" y="1270660"/>
            <a:ext cx="8548378" cy="3325091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CFCB7B-864C-4F2D-856E-E6C67E76016F}"/>
              </a:ext>
            </a:extLst>
          </p:cNvPr>
          <p:cNvSpPr/>
          <p:nvPr/>
        </p:nvSpPr>
        <p:spPr>
          <a:xfrm>
            <a:off x="331644" y="4828908"/>
            <a:ext cx="11677476" cy="1830972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65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32797-A848-4A98-9897-357A19AB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18"/>
            <a:ext cx="10515600" cy="1033762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What is known already in LFS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9EF27FB-7259-4366-A910-CCD155C556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8600" y="1068780"/>
            <a:ext cx="7124700" cy="15712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05865F-AB64-486F-95DC-6366577D52AB}"/>
              </a:ext>
            </a:extLst>
          </p:cNvPr>
          <p:cNvSpPr txBox="1"/>
          <p:nvPr/>
        </p:nvSpPr>
        <p:spPr>
          <a:xfrm>
            <a:off x="838200" y="2618492"/>
            <a:ext cx="92795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Meta-analysis of WB-MRI screening for adults with LFS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F0"/>
                </a:solidFill>
              </a:rPr>
              <a:t>578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F0"/>
                </a:solidFill>
              </a:rPr>
              <a:t>Detection of localised cancer = 7%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F0"/>
                </a:solidFill>
              </a:rPr>
              <a:t>False positive rate = 42% 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1D0DBE-3FA1-43D4-ADFE-213FD08E7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243" y="4398321"/>
            <a:ext cx="6896100" cy="1485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1BFF6B-461E-4AEF-8DC4-F15317ACBACC}"/>
              </a:ext>
            </a:extLst>
          </p:cNvPr>
          <p:cNvSpPr txBox="1"/>
          <p:nvPr/>
        </p:nvSpPr>
        <p:spPr>
          <a:xfrm>
            <a:off x="7303323" y="4686426"/>
            <a:ext cx="500656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B0F0"/>
                </a:solidFill>
              </a:rPr>
              <a:t>Study of WB MRI in 44 people with LFS vs. matched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F0"/>
                </a:solidFill>
              </a:rPr>
              <a:t>4 cancers found in LFS group, none in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F0"/>
                </a:solidFill>
              </a:rPr>
              <a:t>15 incidental findings in LFS group, 7 in controls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F0"/>
                </a:solidFill>
              </a:rPr>
              <a:t>No adverse psychological effects in LFS group compared to controls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48A24F-D33E-470C-91D9-3722B9DF2E08}"/>
              </a:ext>
            </a:extLst>
          </p:cNvPr>
          <p:cNvSpPr/>
          <p:nvPr/>
        </p:nvSpPr>
        <p:spPr>
          <a:xfrm>
            <a:off x="533400" y="973779"/>
            <a:ext cx="7589520" cy="3125781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36C04BF-CD5B-4470-9FF8-622B35440A90}"/>
              </a:ext>
            </a:extLst>
          </p:cNvPr>
          <p:cNvSpPr/>
          <p:nvPr/>
        </p:nvSpPr>
        <p:spPr>
          <a:xfrm>
            <a:off x="286243" y="4398321"/>
            <a:ext cx="11905757" cy="230727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92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Things we don’t know yet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Do people with LFS have more benign abnormalities?</a:t>
            </a:r>
          </a:p>
          <a:p>
            <a:r>
              <a:rPr lang="en-GB" dirty="0">
                <a:solidFill>
                  <a:srgbClr val="00B0F0"/>
                </a:solidFill>
              </a:rPr>
              <a:t>Are some of these abnormalities pre-malignant? </a:t>
            </a:r>
          </a:p>
          <a:p>
            <a:r>
              <a:rPr lang="en-GB" dirty="0">
                <a:solidFill>
                  <a:srgbClr val="00B0F0"/>
                </a:solidFill>
              </a:rPr>
              <a:t>How should radiology report incidental findings – is there variation amongst radiologists?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A larger study of this would be helpful to understand more </a:t>
            </a:r>
          </a:p>
        </p:txBody>
      </p:sp>
    </p:spTree>
    <p:extLst>
      <p:ext uri="{BB962C8B-B14F-4D97-AF65-F5344CB8AC3E}">
        <p14:creationId xmlns:p14="http://schemas.microsoft.com/office/powerpoint/2010/main" val="2884164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Surveillance for LFS (children)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Ultrasound scan of abdomen and pelvis – every 3-4 months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Whole body and brain MRI – annual </a:t>
            </a:r>
          </a:p>
        </p:txBody>
      </p:sp>
    </p:spTree>
    <p:extLst>
      <p:ext uri="{BB962C8B-B14F-4D97-AF65-F5344CB8AC3E}">
        <p14:creationId xmlns:p14="http://schemas.microsoft.com/office/powerpoint/2010/main" val="131489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Incidental 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B0F0"/>
                </a:solidFill>
              </a:rPr>
              <a:t>Definition: 	An abnormality found on a scan that is unrelated to 			the reason for the imaging being done</a:t>
            </a: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			Can be harmful or benign</a:t>
            </a: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			Often need further investigation or treatment</a:t>
            </a: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			Can cause a lot of worry </a:t>
            </a: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Screening for LFS still quite new as routine practice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Rate of incidental findings unknown</a:t>
            </a:r>
          </a:p>
        </p:txBody>
      </p:sp>
    </p:spTree>
    <p:extLst>
      <p:ext uri="{BB962C8B-B14F-4D97-AF65-F5344CB8AC3E}">
        <p14:creationId xmlns:p14="http://schemas.microsoft.com/office/powerpoint/2010/main" val="1762846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94332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Our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1819"/>
            <a:ext cx="10515600" cy="4995144"/>
          </a:xfrm>
        </p:spPr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rgbClr val="00B0F0"/>
                </a:solidFill>
              </a:rPr>
              <a:t>All Wales Paediatric Cancer predisposition service – started 2019</a:t>
            </a:r>
          </a:p>
          <a:p>
            <a:r>
              <a:rPr lang="en-GB" dirty="0">
                <a:solidFill>
                  <a:srgbClr val="00B0F0"/>
                </a:solidFill>
              </a:rPr>
              <a:t>11 patients with LFS undergoing surveillance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15 whole body MRI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1-3 scans/patient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8 scans had incidental findings (11 findings in total) = 53%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22 MRI brain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1-4 scans/patient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2 scans had incidental findings = 9%</a:t>
            </a: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Only 1/49 ultrasound scans had an incidental finding</a:t>
            </a:r>
          </a:p>
          <a:p>
            <a:r>
              <a:rPr lang="en-GB" dirty="0">
                <a:solidFill>
                  <a:srgbClr val="00B0F0"/>
                </a:solidFill>
              </a:rPr>
              <a:t>No cancers detected on screening yet					</a:t>
            </a:r>
          </a:p>
          <a:p>
            <a:pPr marL="457200" lvl="1" indent="0">
              <a:buNone/>
            </a:pPr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42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What does this mean for patients?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u="sng" dirty="0">
                <a:solidFill>
                  <a:srgbClr val="00B0F0"/>
                </a:solidFill>
              </a:rPr>
              <a:t>11 year old girl</a:t>
            </a: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LFS diagnosis made after mother was diagnosed with young onset cancer</a:t>
            </a: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Started surveillance in 2021</a:t>
            </a: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First whole body MRI – two abnormalities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00B0F0"/>
                </a:solidFill>
              </a:rPr>
              <a:t>3cm ovarian cyst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00B0F0"/>
                </a:solidFill>
              </a:rPr>
              <a:t>Abnormal bone in right </a:t>
            </a:r>
            <a:r>
              <a:rPr lang="en-GB" dirty="0" err="1">
                <a:solidFill>
                  <a:srgbClr val="00B0F0"/>
                </a:solidFill>
              </a:rPr>
              <a:t>humerus</a:t>
            </a:r>
            <a:endParaRPr lang="en-GB" dirty="0">
              <a:solidFill>
                <a:srgbClr val="00B0F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00B0F0"/>
                </a:solidFill>
              </a:rPr>
              <a:t>Called to clinic and underwent an ultrasound scan 6 weeks later – cyst had resolved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>
                <a:solidFill>
                  <a:srgbClr val="00B0F0"/>
                </a:solidFill>
              </a:rPr>
              <a:t>X-ray </a:t>
            </a:r>
            <a:r>
              <a:rPr lang="en-GB" dirty="0" err="1">
                <a:solidFill>
                  <a:srgbClr val="00B0F0"/>
                </a:solidFill>
              </a:rPr>
              <a:t>humerus</a:t>
            </a:r>
            <a:r>
              <a:rPr lang="en-GB" dirty="0">
                <a:solidFill>
                  <a:srgbClr val="00B0F0"/>
                </a:solidFill>
              </a:rPr>
              <a:t> showed benign fibrous cortical defect</a:t>
            </a:r>
          </a:p>
        </p:txBody>
      </p:sp>
    </p:spTree>
    <p:extLst>
      <p:ext uri="{BB962C8B-B14F-4D97-AF65-F5344CB8AC3E}">
        <p14:creationId xmlns:p14="http://schemas.microsoft.com/office/powerpoint/2010/main" val="789188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F1CC7-DD7C-4F44-AAAE-8DB33FD93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A4E68-7E0B-4B3B-9456-B4BEB47C1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B0F0"/>
                </a:solidFill>
              </a:rPr>
              <a:t>Next whole body scan (1 year later)</a:t>
            </a:r>
          </a:p>
          <a:p>
            <a:r>
              <a:rPr lang="en-GB" dirty="0">
                <a:solidFill>
                  <a:srgbClr val="00B0F0"/>
                </a:solidFill>
              </a:rPr>
              <a:t>Abnormality within left breast </a:t>
            </a:r>
          </a:p>
          <a:p>
            <a:r>
              <a:rPr lang="en-GB" dirty="0">
                <a:solidFill>
                  <a:srgbClr val="00B0F0"/>
                </a:solidFill>
              </a:rPr>
              <a:t>Referred to breast clinic (seen 3 weeks later) – ultrasound showed benign fatty tissue</a:t>
            </a:r>
          </a:p>
          <a:p>
            <a:r>
              <a:rPr lang="en-GB" dirty="0">
                <a:solidFill>
                  <a:srgbClr val="00B0F0"/>
                </a:solidFill>
              </a:rPr>
              <a:t>Next whole body scan (2023) – normal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“I am so relieved this year that my scan is okay because it is really hard waiting for all the extra tests” – child</a:t>
            </a: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“This is the first normal scan she has had – we are so relieved as we were expecting you to find something. Although we are happy having the scans it is stressful when things are found” - Parent</a:t>
            </a:r>
          </a:p>
        </p:txBody>
      </p:sp>
    </p:spTree>
    <p:extLst>
      <p:ext uri="{BB962C8B-B14F-4D97-AF65-F5344CB8AC3E}">
        <p14:creationId xmlns:p14="http://schemas.microsoft.com/office/powerpoint/2010/main" val="104363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842BA-817B-4FC9-B3E9-C5C02E529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50026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Case 2 – 15 year old girl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3E15F-D743-4752-A15B-B3075BE29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8156"/>
            <a:ext cx="10515600" cy="5364719"/>
          </a:xfrm>
        </p:spPr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rgbClr val="00B0F0"/>
                </a:solidFill>
              </a:rPr>
              <a:t>Diagnosed in 2021 with osteosarcoma of femur</a:t>
            </a:r>
          </a:p>
          <a:p>
            <a:r>
              <a:rPr lang="en-GB" dirty="0">
                <a:solidFill>
                  <a:srgbClr val="00B0F0"/>
                </a:solidFill>
              </a:rPr>
              <a:t>Known LFS in family but not previously tested</a:t>
            </a:r>
          </a:p>
          <a:p>
            <a:r>
              <a:rPr lang="en-GB" dirty="0">
                <a:solidFill>
                  <a:srgbClr val="00B0F0"/>
                </a:solidFill>
              </a:rPr>
              <a:t>Seen in genetics clinic and LFS confirmed</a:t>
            </a:r>
          </a:p>
          <a:p>
            <a:r>
              <a:rPr lang="en-GB" dirty="0">
                <a:solidFill>
                  <a:srgbClr val="00B0F0"/>
                </a:solidFill>
              </a:rPr>
              <a:t>Entered screening after osteosarcoma treatment finished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First whole body scan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Abnormality in right breast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Possible blood clot in neck vein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Benign enlarged follicle in ovary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Referred to breast clinic – under follow up but no abnormality seen (seen every 6 months)</a:t>
            </a:r>
          </a:p>
          <a:p>
            <a:r>
              <a:rPr lang="en-GB" dirty="0">
                <a:solidFill>
                  <a:srgbClr val="00B0F0"/>
                </a:solidFill>
              </a:rPr>
              <a:t>No blood clot on doppler</a:t>
            </a: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B0F0"/>
                </a:solidFill>
              </a:rPr>
              <a:t>“ We are used to this now – finding things on scan that turn out to be okay. I have told my brother it will probably happen to him as well”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010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39C0D-990C-4640-BBE1-F571A104F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527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Other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EC844-C552-46D9-B944-CD79B9D65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2530"/>
            <a:ext cx="10515600" cy="5557652"/>
          </a:xfrm>
        </p:spPr>
        <p:txBody>
          <a:bodyPr>
            <a:normAutofit fontScale="85000" lnSpcReduction="20000"/>
          </a:bodyPr>
          <a:lstStyle/>
          <a:p>
            <a:r>
              <a:rPr lang="en-GB" dirty="0">
                <a:solidFill>
                  <a:srgbClr val="00B0F0"/>
                </a:solidFill>
              </a:rPr>
              <a:t>Brain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Benign cyst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Chiari malformation (benign developmental variant)</a:t>
            </a: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Musculoskeletal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Benign bone growth (osteophyte) in spinal bones of neck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Benign bone cyst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Abdomen and pelvis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Benign epididymal cyst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2 ovarian cysts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Kidney cysts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Other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Breast abnormality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Small lung nodule</a:t>
            </a:r>
          </a:p>
          <a:p>
            <a:pPr lvl="1"/>
            <a:r>
              <a:rPr lang="en-GB" dirty="0">
                <a:solidFill>
                  <a:srgbClr val="00B0F0"/>
                </a:solidFill>
              </a:rPr>
              <a:t>Enlarged lymph node</a:t>
            </a:r>
          </a:p>
          <a:p>
            <a:pPr lvl="1"/>
            <a:endParaRPr lang="en-GB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076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5A571-DE6F-4B7B-8D9D-DD656AE26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52D63-2B6D-460D-9F89-125AF7432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8/11 findings on whole body scan needed further investigation</a:t>
            </a:r>
          </a:p>
          <a:p>
            <a:r>
              <a:rPr lang="en-GB" dirty="0">
                <a:solidFill>
                  <a:srgbClr val="00B0F0"/>
                </a:solidFill>
              </a:rPr>
              <a:t>Two patients had an X-ray</a:t>
            </a:r>
          </a:p>
          <a:p>
            <a:r>
              <a:rPr lang="en-GB" dirty="0">
                <a:solidFill>
                  <a:srgbClr val="00B0F0"/>
                </a:solidFill>
              </a:rPr>
              <a:t>One had a low dose limited CT</a:t>
            </a:r>
          </a:p>
          <a:p>
            <a:r>
              <a:rPr lang="en-GB" dirty="0">
                <a:solidFill>
                  <a:srgbClr val="00B0F0"/>
                </a:solidFill>
              </a:rPr>
              <a:t>Two patients were referred to other teams (breast)</a:t>
            </a:r>
          </a:p>
          <a:p>
            <a:endParaRPr lang="en-GB" dirty="0">
              <a:solidFill>
                <a:srgbClr val="00B0F0"/>
              </a:solidFill>
            </a:endParaRPr>
          </a:p>
          <a:p>
            <a:r>
              <a:rPr lang="en-GB" dirty="0">
                <a:solidFill>
                  <a:srgbClr val="00B0F0"/>
                </a:solidFill>
              </a:rPr>
              <a:t>Most abnormalities were detected on first whole body scan </a:t>
            </a:r>
          </a:p>
        </p:txBody>
      </p:sp>
    </p:spTree>
    <p:extLst>
      <p:ext uri="{BB962C8B-B14F-4D97-AF65-F5344CB8AC3E}">
        <p14:creationId xmlns:p14="http://schemas.microsoft.com/office/powerpoint/2010/main" val="372947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763</Words>
  <Application>Microsoft Office PowerPoint</Application>
  <PresentationFormat>Widescreen</PresentationFormat>
  <Paragraphs>114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Incidental findings in screening for LFS</vt:lpstr>
      <vt:lpstr>Surveillance for LFS (children)</vt:lpstr>
      <vt:lpstr>Incidental findings</vt:lpstr>
      <vt:lpstr>Our experience</vt:lpstr>
      <vt:lpstr>What does this mean for patients?</vt:lpstr>
      <vt:lpstr>PowerPoint Presentation</vt:lpstr>
      <vt:lpstr>Case 2 – 15 year old girl</vt:lpstr>
      <vt:lpstr>Other findings</vt:lpstr>
      <vt:lpstr>PowerPoint Presentation</vt:lpstr>
      <vt:lpstr>What we have learnt</vt:lpstr>
      <vt:lpstr>What is known already: whole population</vt:lpstr>
      <vt:lpstr>What is known already in LFS</vt:lpstr>
      <vt:lpstr>Things we don’t know yet</vt:lpstr>
    </vt:vector>
  </TitlesOfParts>
  <Company>CAV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Incidental findings in screening for LFS</dc:title>
  <dc:creator>Ma030256</dc:creator>
  <cp:lastModifiedBy>Madeleine Adams (Cardiff and Vale UHB - Paediatric Oncology)</cp:lastModifiedBy>
  <cp:revision>19</cp:revision>
  <dcterms:created xsi:type="dcterms:W3CDTF">2023-08-26T19:18:06Z</dcterms:created>
  <dcterms:modified xsi:type="dcterms:W3CDTF">2023-08-27T14:10:26Z</dcterms:modified>
</cp:coreProperties>
</file>