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8" r:id="rId3"/>
    <p:sldId id="273" r:id="rId4"/>
    <p:sldId id="276" r:id="rId5"/>
    <p:sldId id="288" r:id="rId6"/>
    <p:sldId id="283" r:id="rId7"/>
    <p:sldId id="260" r:id="rId8"/>
    <p:sldId id="259" r:id="rId9"/>
    <p:sldId id="287" r:id="rId10"/>
    <p:sldId id="286" r:id="rId11"/>
    <p:sldId id="262" r:id="rId12"/>
    <p:sldId id="263" r:id="rId13"/>
    <p:sldId id="281" r:id="rId14"/>
    <p:sldId id="289" r:id="rId15"/>
    <p:sldId id="290" r:id="rId16"/>
    <p:sldId id="27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1" autoAdjust="0"/>
    <p:restoredTop sz="94660"/>
  </p:normalViewPr>
  <p:slideViewPr>
    <p:cSldViewPr snapToGrid="0">
      <p:cViewPr varScale="1">
        <p:scale>
          <a:sx n="88" d="100"/>
          <a:sy n="88" d="100"/>
        </p:scale>
        <p:origin x="5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C1022E-659E-40EC-83B5-39997A64490C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5847B04-0393-49B9-8566-069D43D703EB}">
      <dgm:prSet phldrT="[Text]"/>
      <dgm:spPr/>
      <dgm:t>
        <a:bodyPr/>
        <a:lstStyle/>
        <a:p>
          <a:r>
            <a:rPr lang="en-GB" b="1" dirty="0"/>
            <a:t>What?</a:t>
          </a:r>
        </a:p>
        <a:p>
          <a:r>
            <a:rPr lang="en-GB" dirty="0"/>
            <a:t>What screening should we recommend</a:t>
          </a:r>
        </a:p>
      </dgm:t>
    </dgm:pt>
    <dgm:pt modelId="{8330FE2E-56F5-400B-879E-7CED3DAAB357}" type="parTrans" cxnId="{4FF6AA84-D97C-4026-936B-7F4703697F15}">
      <dgm:prSet/>
      <dgm:spPr/>
      <dgm:t>
        <a:bodyPr/>
        <a:lstStyle/>
        <a:p>
          <a:endParaRPr lang="en-GB"/>
        </a:p>
      </dgm:t>
    </dgm:pt>
    <dgm:pt modelId="{29BEAEE8-1664-4607-9524-A6D4E7BFAA70}" type="sibTrans" cxnId="{4FF6AA84-D97C-4026-936B-7F4703697F15}">
      <dgm:prSet/>
      <dgm:spPr/>
      <dgm:t>
        <a:bodyPr/>
        <a:lstStyle/>
        <a:p>
          <a:endParaRPr lang="en-GB"/>
        </a:p>
      </dgm:t>
    </dgm:pt>
    <dgm:pt modelId="{8E4EE185-F491-44B7-9F04-1546D20C74AD}">
      <dgm:prSet phldrT="[Text]"/>
      <dgm:spPr/>
      <dgm:t>
        <a:bodyPr/>
        <a:lstStyle/>
        <a:p>
          <a:r>
            <a:rPr lang="en-GB" b="1" dirty="0"/>
            <a:t>Where?</a:t>
          </a:r>
        </a:p>
        <a:p>
          <a:r>
            <a:rPr lang="en-GB" dirty="0"/>
            <a:t>Local v national?</a:t>
          </a:r>
        </a:p>
      </dgm:t>
    </dgm:pt>
    <dgm:pt modelId="{5BDA3166-8B70-4488-9219-4929B2F32F1D}" type="parTrans" cxnId="{9AFC2BD1-A2A9-4567-B935-52006282C836}">
      <dgm:prSet/>
      <dgm:spPr/>
      <dgm:t>
        <a:bodyPr/>
        <a:lstStyle/>
        <a:p>
          <a:endParaRPr lang="en-GB"/>
        </a:p>
      </dgm:t>
    </dgm:pt>
    <dgm:pt modelId="{939012F0-C2BE-4194-8104-4344CB91A3BF}" type="sibTrans" cxnId="{9AFC2BD1-A2A9-4567-B935-52006282C836}">
      <dgm:prSet/>
      <dgm:spPr/>
      <dgm:t>
        <a:bodyPr/>
        <a:lstStyle/>
        <a:p>
          <a:endParaRPr lang="en-GB"/>
        </a:p>
      </dgm:t>
    </dgm:pt>
    <dgm:pt modelId="{CDC8BD58-B293-459A-B28A-06C212AEDCF0}">
      <dgm:prSet phldrT="[Text]"/>
      <dgm:spPr/>
      <dgm:t>
        <a:bodyPr/>
        <a:lstStyle/>
        <a:p>
          <a:r>
            <a:rPr lang="en-GB" b="1" dirty="0"/>
            <a:t>Who?</a:t>
          </a:r>
        </a:p>
        <a:p>
          <a:r>
            <a:rPr lang="en-GB" dirty="0"/>
            <a:t>Adults /Children</a:t>
          </a:r>
        </a:p>
        <a:p>
          <a:r>
            <a:rPr lang="en-GB" dirty="0"/>
            <a:t>Confirmed carriers only?</a:t>
          </a:r>
        </a:p>
      </dgm:t>
    </dgm:pt>
    <dgm:pt modelId="{A852B807-3529-4691-9CD2-42A750890CBE}" type="parTrans" cxnId="{80FD7FA7-8488-44AD-A346-9E7C766176A2}">
      <dgm:prSet/>
      <dgm:spPr/>
      <dgm:t>
        <a:bodyPr/>
        <a:lstStyle/>
        <a:p>
          <a:endParaRPr lang="en-GB"/>
        </a:p>
      </dgm:t>
    </dgm:pt>
    <dgm:pt modelId="{7755E33C-257B-4126-B239-F2BF68E9FD6B}" type="sibTrans" cxnId="{80FD7FA7-8488-44AD-A346-9E7C766176A2}">
      <dgm:prSet/>
      <dgm:spPr/>
      <dgm:t>
        <a:bodyPr/>
        <a:lstStyle/>
        <a:p>
          <a:endParaRPr lang="en-GB"/>
        </a:p>
      </dgm:t>
    </dgm:pt>
    <dgm:pt modelId="{2DC61D3A-839F-4D37-A4A3-E00E08DFADD2}" type="pres">
      <dgm:prSet presAssocID="{FAC1022E-659E-40EC-83B5-39997A64490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9D58B1-898B-4E89-A107-34FDC7756836}" type="pres">
      <dgm:prSet presAssocID="{45847B04-0393-49B9-8566-069D43D703E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37737E-B946-42F5-852D-0B1A5AC5DB4B}" type="pres">
      <dgm:prSet presAssocID="{29BEAEE8-1664-4607-9524-A6D4E7BFAA7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91FF680-69A8-4340-8D4A-7EAC7AE776C4}" type="pres">
      <dgm:prSet presAssocID="{29BEAEE8-1664-4607-9524-A6D4E7BFAA7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586D848D-D81B-4D09-8257-A8B9C3532C37}" type="pres">
      <dgm:prSet presAssocID="{8E4EE185-F491-44B7-9F04-1546D20C74A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48BAB-0181-4AEC-8D6C-05FE5ED4BEBE}" type="pres">
      <dgm:prSet presAssocID="{939012F0-C2BE-4194-8104-4344CB91A3BF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966377F-AD41-4CFD-AAEF-8A30CDFA474D}" type="pres">
      <dgm:prSet presAssocID="{939012F0-C2BE-4194-8104-4344CB91A3BF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1543C97A-D179-483B-92E2-17AACC926196}" type="pres">
      <dgm:prSet presAssocID="{CDC8BD58-B293-459A-B28A-06C212AEDCF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B486EB-508C-4ED3-838D-8D4D8B8A0480}" type="pres">
      <dgm:prSet presAssocID="{7755E33C-257B-4126-B239-F2BF68E9FD6B}" presName="sibTrans" presStyleLbl="sibTrans2D1" presStyleIdx="2" presStyleCnt="3"/>
      <dgm:spPr/>
      <dgm:t>
        <a:bodyPr/>
        <a:lstStyle/>
        <a:p>
          <a:endParaRPr lang="en-US"/>
        </a:p>
      </dgm:t>
    </dgm:pt>
    <dgm:pt modelId="{6F9F051D-5BF3-4F61-B010-0F5D63CDD184}" type="pres">
      <dgm:prSet presAssocID="{7755E33C-257B-4126-B239-F2BF68E9FD6B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DB88406-10E0-4A4C-806C-A849073D8F79}" type="presOf" srcId="{8E4EE185-F491-44B7-9F04-1546D20C74AD}" destId="{586D848D-D81B-4D09-8257-A8B9C3532C37}" srcOrd="0" destOrd="0" presId="urn:microsoft.com/office/officeart/2005/8/layout/cycle7"/>
    <dgm:cxn modelId="{4F3CB89F-FB82-4712-B94E-8C29A63FB8D6}" type="presOf" srcId="{29BEAEE8-1664-4607-9524-A6D4E7BFAA70}" destId="{A91FF680-69A8-4340-8D4A-7EAC7AE776C4}" srcOrd="1" destOrd="0" presId="urn:microsoft.com/office/officeart/2005/8/layout/cycle7"/>
    <dgm:cxn modelId="{486958A3-67B4-45E4-A8B2-3A87B2BD7D00}" type="presOf" srcId="{7755E33C-257B-4126-B239-F2BF68E9FD6B}" destId="{07B486EB-508C-4ED3-838D-8D4D8B8A0480}" srcOrd="0" destOrd="0" presId="urn:microsoft.com/office/officeart/2005/8/layout/cycle7"/>
    <dgm:cxn modelId="{8FC0F2DC-95BC-4436-8A83-7F3D99BDECEB}" type="presOf" srcId="{939012F0-C2BE-4194-8104-4344CB91A3BF}" destId="{A6148BAB-0181-4AEC-8D6C-05FE5ED4BEBE}" srcOrd="0" destOrd="0" presId="urn:microsoft.com/office/officeart/2005/8/layout/cycle7"/>
    <dgm:cxn modelId="{0F314EAC-5566-4A83-8136-EC2ADE7B4A3E}" type="presOf" srcId="{FAC1022E-659E-40EC-83B5-39997A64490C}" destId="{2DC61D3A-839F-4D37-A4A3-E00E08DFADD2}" srcOrd="0" destOrd="0" presId="urn:microsoft.com/office/officeart/2005/8/layout/cycle7"/>
    <dgm:cxn modelId="{887BC994-573D-4014-A6B4-EC2026D3F179}" type="presOf" srcId="{7755E33C-257B-4126-B239-F2BF68E9FD6B}" destId="{6F9F051D-5BF3-4F61-B010-0F5D63CDD184}" srcOrd="1" destOrd="0" presId="urn:microsoft.com/office/officeart/2005/8/layout/cycle7"/>
    <dgm:cxn modelId="{69BBF119-95C2-4DA3-8C6D-ABA0BE4B3C43}" type="presOf" srcId="{45847B04-0393-49B9-8566-069D43D703EB}" destId="{FC9D58B1-898B-4E89-A107-34FDC7756836}" srcOrd="0" destOrd="0" presId="urn:microsoft.com/office/officeart/2005/8/layout/cycle7"/>
    <dgm:cxn modelId="{4FF6AA84-D97C-4026-936B-7F4703697F15}" srcId="{FAC1022E-659E-40EC-83B5-39997A64490C}" destId="{45847B04-0393-49B9-8566-069D43D703EB}" srcOrd="0" destOrd="0" parTransId="{8330FE2E-56F5-400B-879E-7CED3DAAB357}" sibTransId="{29BEAEE8-1664-4607-9524-A6D4E7BFAA70}"/>
    <dgm:cxn modelId="{1A8E4B6C-4B67-4A44-9F62-E789AD134A6A}" type="presOf" srcId="{29BEAEE8-1664-4607-9524-A6D4E7BFAA70}" destId="{F437737E-B946-42F5-852D-0B1A5AC5DB4B}" srcOrd="0" destOrd="0" presId="urn:microsoft.com/office/officeart/2005/8/layout/cycle7"/>
    <dgm:cxn modelId="{CE7BE4D3-94DB-413A-9E75-18AE38226FB5}" type="presOf" srcId="{CDC8BD58-B293-459A-B28A-06C212AEDCF0}" destId="{1543C97A-D179-483B-92E2-17AACC926196}" srcOrd="0" destOrd="0" presId="urn:microsoft.com/office/officeart/2005/8/layout/cycle7"/>
    <dgm:cxn modelId="{0DA0A44D-CBCE-48C7-90B5-B0B76B48DFAA}" type="presOf" srcId="{939012F0-C2BE-4194-8104-4344CB91A3BF}" destId="{9966377F-AD41-4CFD-AAEF-8A30CDFA474D}" srcOrd="1" destOrd="0" presId="urn:microsoft.com/office/officeart/2005/8/layout/cycle7"/>
    <dgm:cxn modelId="{9AFC2BD1-A2A9-4567-B935-52006282C836}" srcId="{FAC1022E-659E-40EC-83B5-39997A64490C}" destId="{8E4EE185-F491-44B7-9F04-1546D20C74AD}" srcOrd="1" destOrd="0" parTransId="{5BDA3166-8B70-4488-9219-4929B2F32F1D}" sibTransId="{939012F0-C2BE-4194-8104-4344CB91A3BF}"/>
    <dgm:cxn modelId="{80FD7FA7-8488-44AD-A346-9E7C766176A2}" srcId="{FAC1022E-659E-40EC-83B5-39997A64490C}" destId="{CDC8BD58-B293-459A-B28A-06C212AEDCF0}" srcOrd="2" destOrd="0" parTransId="{A852B807-3529-4691-9CD2-42A750890CBE}" sibTransId="{7755E33C-257B-4126-B239-F2BF68E9FD6B}"/>
    <dgm:cxn modelId="{7E1A62CE-1FF2-40A8-B751-FD53771EA66E}" type="presParOf" srcId="{2DC61D3A-839F-4D37-A4A3-E00E08DFADD2}" destId="{FC9D58B1-898B-4E89-A107-34FDC7756836}" srcOrd="0" destOrd="0" presId="urn:microsoft.com/office/officeart/2005/8/layout/cycle7"/>
    <dgm:cxn modelId="{B4FA6E06-D4C0-4196-8AB5-C740D554E49A}" type="presParOf" srcId="{2DC61D3A-839F-4D37-A4A3-E00E08DFADD2}" destId="{F437737E-B946-42F5-852D-0B1A5AC5DB4B}" srcOrd="1" destOrd="0" presId="urn:microsoft.com/office/officeart/2005/8/layout/cycle7"/>
    <dgm:cxn modelId="{D3B3C611-9D73-474B-A89E-FE974DB86D4D}" type="presParOf" srcId="{F437737E-B946-42F5-852D-0B1A5AC5DB4B}" destId="{A91FF680-69A8-4340-8D4A-7EAC7AE776C4}" srcOrd="0" destOrd="0" presId="urn:microsoft.com/office/officeart/2005/8/layout/cycle7"/>
    <dgm:cxn modelId="{6E943A40-CC1B-45CF-A2FA-3B12ED998005}" type="presParOf" srcId="{2DC61D3A-839F-4D37-A4A3-E00E08DFADD2}" destId="{586D848D-D81B-4D09-8257-A8B9C3532C37}" srcOrd="2" destOrd="0" presId="urn:microsoft.com/office/officeart/2005/8/layout/cycle7"/>
    <dgm:cxn modelId="{1A932836-FC31-404B-A18E-4F9744FEEC80}" type="presParOf" srcId="{2DC61D3A-839F-4D37-A4A3-E00E08DFADD2}" destId="{A6148BAB-0181-4AEC-8D6C-05FE5ED4BEBE}" srcOrd="3" destOrd="0" presId="urn:microsoft.com/office/officeart/2005/8/layout/cycle7"/>
    <dgm:cxn modelId="{A570D314-7DDD-4A74-A60B-6CCD83E31CCF}" type="presParOf" srcId="{A6148BAB-0181-4AEC-8D6C-05FE5ED4BEBE}" destId="{9966377F-AD41-4CFD-AAEF-8A30CDFA474D}" srcOrd="0" destOrd="0" presId="urn:microsoft.com/office/officeart/2005/8/layout/cycle7"/>
    <dgm:cxn modelId="{B3CD73DD-0994-4CA8-92BA-E5E1F5717725}" type="presParOf" srcId="{2DC61D3A-839F-4D37-A4A3-E00E08DFADD2}" destId="{1543C97A-D179-483B-92E2-17AACC926196}" srcOrd="4" destOrd="0" presId="urn:microsoft.com/office/officeart/2005/8/layout/cycle7"/>
    <dgm:cxn modelId="{8477F299-77B1-4442-9C5F-43BB380126EC}" type="presParOf" srcId="{2DC61D3A-839F-4D37-A4A3-E00E08DFADD2}" destId="{07B486EB-508C-4ED3-838D-8D4D8B8A0480}" srcOrd="5" destOrd="0" presId="urn:microsoft.com/office/officeart/2005/8/layout/cycle7"/>
    <dgm:cxn modelId="{8B46AAF1-C99C-4340-9FB3-AE3081BB82C5}" type="presParOf" srcId="{07B486EB-508C-4ED3-838D-8D4D8B8A0480}" destId="{6F9F051D-5BF3-4F61-B010-0F5D63CDD18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D58B1-898B-4E89-A107-34FDC7756836}">
      <dsp:nvSpPr>
        <dsp:cNvPr id="0" name=""/>
        <dsp:cNvSpPr/>
      </dsp:nvSpPr>
      <dsp:spPr>
        <a:xfrm>
          <a:off x="2193427" y="1109"/>
          <a:ext cx="1843573" cy="921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/>
            <a:t>What?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What screening should we recommend</a:t>
          </a:r>
        </a:p>
      </dsp:txBody>
      <dsp:txXfrm>
        <a:off x="2220425" y="28107"/>
        <a:ext cx="1789577" cy="867790"/>
      </dsp:txXfrm>
    </dsp:sp>
    <dsp:sp modelId="{F437737E-B946-42F5-852D-0B1A5AC5DB4B}">
      <dsp:nvSpPr>
        <dsp:cNvPr id="0" name=""/>
        <dsp:cNvSpPr/>
      </dsp:nvSpPr>
      <dsp:spPr>
        <a:xfrm rot="3600000">
          <a:off x="3395892" y="1619217"/>
          <a:ext cx="961146" cy="32262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/>
        </a:p>
      </dsp:txBody>
      <dsp:txXfrm>
        <a:off x="3492680" y="1683742"/>
        <a:ext cx="767571" cy="193575"/>
      </dsp:txXfrm>
    </dsp:sp>
    <dsp:sp modelId="{586D848D-D81B-4D09-8257-A8B9C3532C37}">
      <dsp:nvSpPr>
        <dsp:cNvPr id="0" name=""/>
        <dsp:cNvSpPr/>
      </dsp:nvSpPr>
      <dsp:spPr>
        <a:xfrm>
          <a:off x="3715930" y="2638163"/>
          <a:ext cx="1843573" cy="921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/>
            <a:t>Where?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Local v national?</a:t>
          </a:r>
        </a:p>
      </dsp:txBody>
      <dsp:txXfrm>
        <a:off x="3742928" y="2665161"/>
        <a:ext cx="1789577" cy="867790"/>
      </dsp:txXfrm>
    </dsp:sp>
    <dsp:sp modelId="{A6148BAB-0181-4AEC-8D6C-05FE5ED4BEBE}">
      <dsp:nvSpPr>
        <dsp:cNvPr id="0" name=""/>
        <dsp:cNvSpPr/>
      </dsp:nvSpPr>
      <dsp:spPr>
        <a:xfrm rot="10800000">
          <a:off x="2634640" y="2937744"/>
          <a:ext cx="961146" cy="32262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/>
        </a:p>
      </dsp:txBody>
      <dsp:txXfrm rot="10800000">
        <a:off x="2731427" y="3002269"/>
        <a:ext cx="767571" cy="193575"/>
      </dsp:txXfrm>
    </dsp:sp>
    <dsp:sp modelId="{1543C97A-D179-483B-92E2-17AACC926196}">
      <dsp:nvSpPr>
        <dsp:cNvPr id="0" name=""/>
        <dsp:cNvSpPr/>
      </dsp:nvSpPr>
      <dsp:spPr>
        <a:xfrm>
          <a:off x="670923" y="2638163"/>
          <a:ext cx="1843573" cy="9217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b="1" kern="1200" dirty="0"/>
            <a:t>Who?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Adults /Children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Confirmed carriers only?</a:t>
          </a:r>
        </a:p>
      </dsp:txBody>
      <dsp:txXfrm>
        <a:off x="697921" y="2665161"/>
        <a:ext cx="1789577" cy="867790"/>
      </dsp:txXfrm>
    </dsp:sp>
    <dsp:sp modelId="{07B486EB-508C-4ED3-838D-8D4D8B8A0480}">
      <dsp:nvSpPr>
        <dsp:cNvPr id="0" name=""/>
        <dsp:cNvSpPr/>
      </dsp:nvSpPr>
      <dsp:spPr>
        <a:xfrm rot="18000000">
          <a:off x="1873388" y="1619217"/>
          <a:ext cx="961146" cy="322625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100" kern="1200"/>
        </a:p>
      </dsp:txBody>
      <dsp:txXfrm>
        <a:off x="1970176" y="1683742"/>
        <a:ext cx="767571" cy="1935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A182C-AB66-4187-8337-C85AB3276BF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A632D-9EEF-4D02-A662-50EEF01F97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28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Highly specialised services are provided to a smaller number of patients compared to specialised services; usually no more than 500 patients per year. For this reason they are typically best delivered nationally through a very small number of centres of excellence.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0A632D-9EEF-4D02-A662-50EEF01F97B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67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96F88-6DEC-4BAE-A496-AAA3DECB4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FB592-0D82-4B24-A360-0C0C8D961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AA11A-0977-4B6C-8485-72E4D7B7A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68425-F44B-423B-9BFD-CFD7DB27B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AFFAF-9E24-4CAE-96C0-464641ED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361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21A2-0346-4446-A1BC-B0D865F67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47C94-11B0-4C94-A941-DBD69CA321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579D-A213-4733-9A57-F139B5217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8E6CF-0E83-4EA8-BF6D-A04DC1804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D2AA4-F574-4845-ACC5-6341A4403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96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F5472D-36BA-4CC1-B408-0BDD5D563C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D53771-FEF4-4D73-BFEA-22FEABB47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2A39D-325C-494F-8E98-8ABEDB10F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C7F46-C324-449C-9D12-CADA027DC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9F28E-01E2-43DB-B63A-7538B1E1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8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E1DCB-1A61-4CDC-9CA1-A0E40549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B4DAC-9B1F-4017-B502-8602E715A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6A7DC-4552-40BC-B7F3-BE6F85C7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C9DC5-1C91-41B3-8CCD-E5E02D0E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B91CB-022D-4354-AC47-A453A504E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18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E6BBA-8256-4A3B-AA47-3DED7B004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E23B0-F3A6-4BC5-89AA-37881F545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D3458-31CA-4C48-8227-1F0465780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C4337-1BD4-49E1-BC0D-E0B5CBFD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3625A-9AB1-4B12-8794-3E41F7AA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84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40FCB-1114-417A-95C6-BF2B57DCF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70FC8-D0C8-4A5D-AE3F-9AE44E23B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911BE2-BD57-4F07-BC60-A96C91394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1191A7-337B-4BC6-AB72-3FC35FE4D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92EFAA-ED81-43FA-A81F-A67502D11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1B15C-2FB4-4DB2-8A40-C4C113AC1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4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C5365-E9D6-4F1A-97CF-778264C73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4E649-6765-4FE7-9E68-FC6FF6F0F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329C00-971F-4A36-BBF0-8C47F8DB7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F497AA-CA3E-4D41-A2E4-00A552784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7E60A-40B1-45CF-ACD2-939910EE56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BB138E-C51A-4682-8DC0-4F90204D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2E98AE-0A28-4E65-8FFF-F2C08B044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C4C484-EC7D-4E0D-83B0-B266B0B8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437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F333-8B14-41CF-A744-802FC66CE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3B75A-E565-4E96-B4C1-4CC8420DF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76002-9024-438B-B660-C741DC699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93591B-E741-4787-AA95-C7444E9F8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97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6FE170-C36C-4C64-A565-614A8295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F6C7C-A052-428E-BBE0-748AF4806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83F019-980F-4306-8725-A993B6921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14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7568-EE2B-4F04-9F05-BAF80308B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A7A08-CF08-4314-BED9-0C96EC30A9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14B18-8893-4375-AE17-8E3198730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E1714-FF7E-4F40-8968-4F501890F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6FB45-7E45-4344-A016-06603E11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EB6B58-0F64-4DCE-8518-542FCDE6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531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54774-1E17-4F35-B600-75FAE9626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3D5EE7-EB10-4075-BE95-2899E71E88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0EF94-C294-40ED-B302-DCA3FEE69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21EA88-923B-449F-AF4C-A33E290A1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A5CCD-60E0-461C-9A22-CE5B71E0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E81AC-2257-4DBB-8CC6-6EC2B8FE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31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4D8C83-80EC-4AF5-A4C3-15ABF9E9D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5E7C01-08C5-4B99-83F2-5A6FCFA00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4598F-5850-4C3E-B2A0-4C15755CBB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E0BF4-4E85-4C2E-A345-859664C2A95B}" type="datetimeFigureOut">
              <a:rPr lang="en-GB" smtClean="0"/>
              <a:t>10/09/2021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66B17-102F-428D-9E63-E0E1441A0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78C92-488C-4F2B-B941-0B4DA04280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7A39A-986B-4D7E-87BF-16641BC17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41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310AD-CDC4-4787-BBAD-2C6FF3BA3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077" y="2336172"/>
            <a:ext cx="10515600" cy="1325563"/>
          </a:xfrm>
        </p:spPr>
        <p:txBody>
          <a:bodyPr anchor="ctr">
            <a:normAutofit/>
          </a:bodyPr>
          <a:lstStyle/>
          <a:p>
            <a:pPr algn="r"/>
            <a:r>
              <a:rPr lang="en-GB" sz="4800" b="1" dirty="0">
                <a:solidFill>
                  <a:schemeClr val="tx2"/>
                </a:solidFill>
              </a:rPr>
              <a:t>Update on NHS LFS Screening Protocol</a:t>
            </a: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214" y="5980670"/>
            <a:ext cx="5182926" cy="602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3A1BFAFA-8087-4B64-8E92-D3F9DE1AB3BA}"/>
              </a:ext>
            </a:extLst>
          </p:cNvPr>
          <p:cNvSpPr txBox="1"/>
          <p:nvPr/>
        </p:nvSpPr>
        <p:spPr>
          <a:xfrm>
            <a:off x="1825488" y="3661735"/>
            <a:ext cx="88332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Helen Hanson</a:t>
            </a:r>
          </a:p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Consultant and Joint Lead for Cancer Genetics</a:t>
            </a:r>
          </a:p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West Thames Regional Genetics Service</a:t>
            </a:r>
          </a:p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 Georges University Hospital</a:t>
            </a:r>
          </a:p>
        </p:txBody>
      </p:sp>
    </p:spTree>
    <p:extLst>
      <p:ext uri="{BB962C8B-B14F-4D97-AF65-F5344CB8AC3E}">
        <p14:creationId xmlns:p14="http://schemas.microsoft.com/office/powerpoint/2010/main" val="4209183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81AB2-8285-4EFF-AF09-FB77ADBED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Pathway so far…..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8ABBA-57AA-44B8-91F7-8A3F2314D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effectLst/>
                <a:ea typeface="Calibri" panose="020F0502020204030204" pitchFamily="34" charset="0"/>
              </a:rPr>
              <a:t>Discussed with Specialised Commissioning Senior Management Team to present some options for addressing the problem and eliciting their support and consideration for central funding</a:t>
            </a:r>
          </a:p>
          <a:p>
            <a:r>
              <a:rPr lang="en-GB" dirty="0">
                <a:ea typeface="Calibri" panose="020F0502020204030204" pitchFamily="34" charset="0"/>
              </a:rPr>
              <a:t>S</a:t>
            </a:r>
            <a:r>
              <a:rPr lang="en-GB" sz="2800" dirty="0">
                <a:effectLst/>
                <a:ea typeface="Calibri" panose="020F0502020204030204" pitchFamily="34" charset="0"/>
              </a:rPr>
              <a:t>ubmitted for national funding (for which there were numerous bids) and this project was not selected</a:t>
            </a:r>
          </a:p>
          <a:p>
            <a:r>
              <a:rPr lang="en-GB" sz="2800" dirty="0">
                <a:effectLst/>
                <a:ea typeface="Calibri" panose="020F0502020204030204" pitchFamily="34" charset="0"/>
              </a:rPr>
              <a:t>Waiting to see whether additional funding can be found for the bids that were not prioritised</a:t>
            </a:r>
          </a:p>
          <a:p>
            <a:r>
              <a:rPr lang="en-GB" dirty="0"/>
              <a:t>NHSE agreement that SOC</a:t>
            </a:r>
          </a:p>
          <a:p>
            <a:pPr lvl="1"/>
            <a:r>
              <a:rPr lang="en-GB" dirty="0">
                <a:solidFill>
                  <a:srgbClr val="002060"/>
                </a:solidFill>
                <a:effectLst/>
                <a:ea typeface="Calibri" panose="020F0502020204030204" pitchFamily="34" charset="0"/>
              </a:rPr>
              <a:t>Issue on ground is that this has resulted in “postcode lottery” and no centralisation of radiology and reporting. </a:t>
            </a:r>
          </a:p>
          <a:p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379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66DF5-59D4-4B54-8792-FF69E6BB8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Conflicting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CFAB8-CF80-47BD-B3E5-5E354210B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Change in staff/processes in NHSE Specialised Commissioning </a:t>
            </a:r>
          </a:p>
          <a:p>
            <a:r>
              <a:rPr lang="en-GB" dirty="0"/>
              <a:t>Disbanding of Medical Genetics CRG/ huge reconfiguration of Genetics services -priority for NHSE</a:t>
            </a:r>
          </a:p>
          <a:p>
            <a:r>
              <a:rPr lang="en-GB" dirty="0"/>
              <a:t>COVID….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7493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A234-E2B0-45C9-B7C9-F862D75A2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What has been happening locally?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07E40-01A1-44C4-8954-8EFCADFD6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Increasing numbers of centres have been able to offer WB-MRI particularly where small numbers of patients and Radiology departments have expertise and capacity</a:t>
            </a:r>
          </a:p>
          <a:p>
            <a:r>
              <a:rPr lang="en-GB" dirty="0"/>
              <a:t>Some patients have been able to access WB-MRI outside local area funded by local Trust/CCG</a:t>
            </a:r>
          </a:p>
          <a:p>
            <a:r>
              <a:rPr lang="en-GB" dirty="0"/>
              <a:t>Large number of Genetics centres currently unable to offer</a:t>
            </a:r>
          </a:p>
        </p:txBody>
      </p:sp>
    </p:spTree>
    <p:extLst>
      <p:ext uri="{BB962C8B-B14F-4D97-AF65-F5344CB8AC3E}">
        <p14:creationId xmlns:p14="http://schemas.microsoft.com/office/powerpoint/2010/main" val="2443093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chemeClr val="tx2"/>
                </a:solidFill>
              </a:rPr>
              <a:t>What further can be done?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Continued discussions with NHSE</a:t>
            </a:r>
          </a:p>
          <a:p>
            <a:r>
              <a:rPr lang="en-GB" dirty="0"/>
              <a:t>MILI study</a:t>
            </a:r>
          </a:p>
          <a:p>
            <a:r>
              <a:rPr lang="en-GB" dirty="0"/>
              <a:t>Patient voices</a:t>
            </a:r>
          </a:p>
        </p:txBody>
      </p:sp>
    </p:spTree>
    <p:extLst>
      <p:ext uri="{BB962C8B-B14F-4D97-AF65-F5344CB8AC3E}">
        <p14:creationId xmlns:p14="http://schemas.microsoft.com/office/powerpoint/2010/main" val="279445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F7F93-CBF3-4AAC-B689-3F255BDDA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Other updates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77705F-E53B-4399-949B-02AD74430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500" y="1428991"/>
            <a:ext cx="4991336" cy="516731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D2023D7-1711-47E4-BE15-3604066C25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555" y="660723"/>
            <a:ext cx="6210300" cy="355742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4AF1F9-4065-453F-9467-29CA99044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4555" y="4418566"/>
            <a:ext cx="6210300" cy="171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167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5BA56-AF78-476F-B2B8-302012E13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Whole genome sequencing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6E32602-E9E7-4D7C-AB0F-84267F720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Paediatric cancer</a:t>
            </a:r>
          </a:p>
          <a:p>
            <a:r>
              <a:rPr lang="en-GB" dirty="0"/>
              <a:t>Sarcoma</a:t>
            </a:r>
          </a:p>
          <a:p>
            <a:r>
              <a:rPr lang="en-GB" dirty="0"/>
              <a:t>Haematological malignancies</a:t>
            </a:r>
          </a:p>
        </p:txBody>
      </p:sp>
    </p:spTree>
    <p:extLst>
      <p:ext uri="{BB962C8B-B14F-4D97-AF65-F5344CB8AC3E}">
        <p14:creationId xmlns:p14="http://schemas.microsoft.com/office/powerpoint/2010/main" val="2711981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301" y="2580849"/>
            <a:ext cx="10972800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77199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Background : Screening recommendations in LFS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7027"/>
            <a:ext cx="10972800" cy="4525963"/>
          </a:xfrm>
        </p:spPr>
        <p:txBody>
          <a:bodyPr>
            <a:normAutofit/>
          </a:bodyPr>
          <a:lstStyle/>
          <a:p>
            <a:r>
              <a:rPr lang="en-GB" dirty="0"/>
              <a:t>LFS predisposes to a high lifetime risk of multiple cancers</a:t>
            </a:r>
          </a:p>
          <a:p>
            <a:r>
              <a:rPr lang="en-GB" dirty="0"/>
              <a:t>Screening in UK has been limited</a:t>
            </a:r>
          </a:p>
          <a:p>
            <a:r>
              <a:rPr lang="en-GB" dirty="0"/>
              <a:t>Increasing literature demonstrating early cancer detection through more comprehensive screening</a:t>
            </a:r>
          </a:p>
          <a:p>
            <a:pPr lvl="1"/>
            <a:r>
              <a:rPr lang="en-GB" dirty="0"/>
              <a:t>SIGNIFY (UK)</a:t>
            </a:r>
          </a:p>
          <a:p>
            <a:pPr lvl="1"/>
            <a:r>
              <a:rPr lang="en-GB" dirty="0"/>
              <a:t>Toronto protocol </a:t>
            </a:r>
            <a:r>
              <a:rPr lang="en-GB" i="1" dirty="0"/>
              <a:t>Villani et al. Lancet Oncol 2011 and 2016</a:t>
            </a:r>
          </a:p>
          <a:p>
            <a:pPr lvl="1"/>
            <a:r>
              <a:rPr lang="en-GB" dirty="0"/>
              <a:t>Meta-analysis of baseline surveillance with WB-MRI in Li-Fraumeni syndrome</a:t>
            </a:r>
            <a:r>
              <a:rPr lang="en-GB" i="1" dirty="0"/>
              <a:t>. Ballinger et al. JAMA Oncology 2017</a:t>
            </a:r>
            <a:endParaRPr lang="en-GB" dirty="0"/>
          </a:p>
          <a:p>
            <a:r>
              <a:rPr lang="en-GB" dirty="0"/>
              <a:t>UK Consensus meeting arranged 6</a:t>
            </a:r>
            <a:r>
              <a:rPr lang="en-GB" baseline="30000" dirty="0"/>
              <a:t>th</a:t>
            </a:r>
            <a:r>
              <a:rPr lang="en-GB" dirty="0"/>
              <a:t> July 2018 </a:t>
            </a:r>
          </a:p>
        </p:txBody>
      </p:sp>
    </p:spTree>
    <p:extLst>
      <p:ext uri="{BB962C8B-B14F-4D97-AF65-F5344CB8AC3E}">
        <p14:creationId xmlns:p14="http://schemas.microsoft.com/office/powerpoint/2010/main" val="4044370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chemeClr val="tx2"/>
                </a:solidFill>
              </a:rPr>
              <a:t>UK Consensus Meeting –6</a:t>
            </a:r>
            <a:r>
              <a:rPr lang="en-GB" b="1" baseline="30000" dirty="0">
                <a:solidFill>
                  <a:schemeClr val="tx2"/>
                </a:solidFill>
              </a:rPr>
              <a:t>th</a:t>
            </a:r>
            <a:r>
              <a:rPr lang="en-GB" b="1" dirty="0">
                <a:solidFill>
                  <a:schemeClr val="tx2"/>
                </a:solidFill>
              </a:rPr>
              <a:t> July 2018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Aspiration for consistent UK approach </a:t>
            </a:r>
            <a:r>
              <a:rPr lang="mr-IN" dirty="0"/>
              <a:t>–</a:t>
            </a:r>
            <a:r>
              <a:rPr lang="en-GB" dirty="0"/>
              <a:t>meeting convened 6</a:t>
            </a:r>
            <a:r>
              <a:rPr lang="en-GB" baseline="30000" dirty="0"/>
              <a:t>th</a:t>
            </a:r>
            <a:r>
              <a:rPr lang="en-GB" dirty="0"/>
              <a:t> July by UK CGG</a:t>
            </a:r>
          </a:p>
          <a:p>
            <a:r>
              <a:rPr lang="en-GB" dirty="0"/>
              <a:t>43 attendees –Clinical Genetics, </a:t>
            </a:r>
            <a:r>
              <a:rPr lang="en-GB" dirty="0" err="1"/>
              <a:t>Paeds</a:t>
            </a:r>
            <a:r>
              <a:rPr lang="en-GB" dirty="0"/>
              <a:t> Oncology, Radiology, Patients</a:t>
            </a:r>
          </a:p>
          <a:p>
            <a:r>
              <a:rPr lang="en-GB" dirty="0"/>
              <a:t>3 discussion groups –mixed specialties – 3 sessions</a:t>
            </a:r>
          </a:p>
          <a:p>
            <a:endParaRPr lang="en-GB" sz="3000" dirty="0"/>
          </a:p>
          <a:p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96176427"/>
              </p:ext>
            </p:extLst>
          </p:nvPr>
        </p:nvGraphicFramePr>
        <p:xfrm>
          <a:off x="5917053" y="2100170"/>
          <a:ext cx="6230428" cy="3561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70" y="5758506"/>
            <a:ext cx="4661633" cy="1016345"/>
          </a:xfrm>
          <a:prstGeom prst="rect">
            <a:avLst/>
          </a:prstGeom>
        </p:spPr>
      </p:pic>
      <p:pic>
        <p:nvPicPr>
          <p:cNvPr id="7" name="Picture 2" descr="G:\Clinical Genetics\Staff Folders\Helen Hanson\CGG\cgg-log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0319" y="5935775"/>
            <a:ext cx="200977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047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95197"/>
              </p:ext>
            </p:extLst>
          </p:nvPr>
        </p:nvGraphicFramePr>
        <p:xfrm>
          <a:off x="911424" y="1035140"/>
          <a:ext cx="10657184" cy="5706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0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96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              Tumour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Screening recommendation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ACC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Abdominal USS 3-4 monthly birth-18 years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Biochemistry (17 OH-progesterone, total testosterone, DHEAS, androstenedione) should only be performed where there is an unsatisfactory USS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Breast Cancer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Annual dedicated MRI from age 20-70 (As per NHSBSP 74)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Consider risk reducing mastectomy from age 20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Brain tumour 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Annual dedicated brain MRI from birth (first MRI with contrast)*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Sarcoma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Annual WB-MRI from birth*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Haematological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Not indicated due to lack of evidence 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2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Colon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Colonoscopy only indicated when family history of colorectal cancer or polyposis.  Consider other, possibly co-inherited, causes as appropriate.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1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Gastric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Recommend Helicobacter pylori testing and eradication if required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Endoscopy not indicated due to lack of evidence 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4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Skin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Annual dermatology review from 18yrs (GP or Dermatology)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66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Physical examination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Full physical examination 3-4 monthly in children (including blood pressure, anthropometric measurements, signs of virilisation and neurological exam)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Routine physical examination not recommended in adults – advise detailed discussion of “red flag” symptoms and low threshold for fast track referral of persistent or unusual symptoms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28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Other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Recommend detailed discussion of “red flag” symptoms in both children and adults and provide information on relevant resources  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0827" marR="90827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-27384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2060"/>
                </a:solidFill>
              </a:rPr>
              <a:t>UK Consensus Group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762275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E5B5A-2EB7-4030-B7AD-837044A5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/>
            </a: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>
                <a:solidFill>
                  <a:srgbClr val="002060"/>
                </a:solidFill>
              </a:rPr>
              <a:t>Red flag warnings:</a:t>
            </a: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>
                <a:solidFill>
                  <a:srgbClr val="002060"/>
                </a:solidFill>
              </a:rPr>
              <a:t>https://www.tp53.co.uk/red-flags/</a:t>
            </a:r>
            <a:r>
              <a:rPr lang="en-GB" b="1" dirty="0">
                <a:solidFill>
                  <a:srgbClr val="002060"/>
                </a:solidFill>
                <a:latin typeface="+mn-lt"/>
              </a:rPr>
              <a:t/>
            </a:r>
            <a:br>
              <a:rPr lang="en-GB" b="1" dirty="0">
                <a:solidFill>
                  <a:srgbClr val="002060"/>
                </a:solidFill>
                <a:latin typeface="+mn-lt"/>
              </a:rPr>
            </a:br>
            <a:endParaRPr lang="en-GB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D0B1A-63DC-4274-AD40-6EF370BAE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Headache – persistent and often worse in the morning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Nausea or vomiting, particularly in the morning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Unsteady when walking, poor coordination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Drooling and/or difficulty swallowing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Loss of appetite (weight loss)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Slurred speech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Seizures (any type)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Changes in vision or abnormal eye movements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Personality change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Excessive bruising (bleeding)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Bumps or lumps that appear with no explanation or apparent cause and which do not shrink and disappear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Joint pain or swelling around joints (children should not have back pain or hip/pelvic pain without a clear reason/injury – and should get better within a short time)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Swollen tummy and/or persistent constipation (new symptoms)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solidFill>
                  <a:srgbClr val="424242"/>
                </a:solidFill>
                <a:effectLst/>
              </a:rPr>
              <a:t>Signs of puberty appearing early (infants / any child under 10-years old developing acne, hair growth, redness of the face (Cushingoid appearance) and weight gain)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9275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04D628-EC2D-4283-9B92-E5E3873F6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78" y="2268484"/>
            <a:ext cx="9520362" cy="34696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BD50800-F3C3-434C-9B26-A881F16B67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553" y="6395085"/>
            <a:ext cx="8115300" cy="285750"/>
          </a:xfrm>
          <a:prstGeom prst="rect">
            <a:avLst/>
          </a:prstGeom>
        </p:spPr>
      </p:pic>
      <p:pic>
        <p:nvPicPr>
          <p:cNvPr id="1030" name="Picture 6" descr="Journal of Medical Genetics (JMG) - Home | Facebook">
            <a:extLst>
              <a:ext uri="{FF2B5EF4-FFF2-40B4-BE49-F238E27FC236}">
                <a16:creationId xmlns:a16="http://schemas.microsoft.com/office/drawing/2014/main" id="{A2325A37-A1DF-4467-90F1-4197DF42CD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215" y="37188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97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FE37C-FC41-4BE0-865F-9EA763F27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Barriers to implementation of WBMRI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59D3-BBF3-4E74-A1E6-20CB797DD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923453" cy="4351338"/>
          </a:xfrm>
        </p:spPr>
        <p:txBody>
          <a:bodyPr/>
          <a:lstStyle/>
          <a:p>
            <a:r>
              <a:rPr lang="en-GB" dirty="0"/>
              <a:t>MRI scanners</a:t>
            </a:r>
          </a:p>
          <a:p>
            <a:r>
              <a:rPr lang="en-GB" dirty="0"/>
              <a:t>Radiology expertise</a:t>
            </a:r>
          </a:p>
          <a:p>
            <a:r>
              <a:rPr lang="en-GB" dirty="0"/>
              <a:t>Radiology capacity</a:t>
            </a:r>
          </a:p>
          <a:p>
            <a:r>
              <a:rPr lang="en-GB" dirty="0"/>
              <a:t>Funding source</a:t>
            </a:r>
          </a:p>
        </p:txBody>
      </p:sp>
      <p:pic>
        <p:nvPicPr>
          <p:cNvPr id="4" name="Picture 8" descr="IMG_2819">
            <a:extLst>
              <a:ext uri="{FF2B5EF4-FFF2-40B4-BE49-F238E27FC236}">
                <a16:creationId xmlns:a16="http://schemas.microsoft.com/office/drawing/2014/main" id="{0A8DBAC4-CDC1-4672-9255-8A72C46C9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60048" y="1445852"/>
            <a:ext cx="3647847" cy="2982623"/>
          </a:xfrm>
          <a:prstGeom prst="rect">
            <a:avLst/>
          </a:prstGeo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4" descr="1">
            <a:extLst>
              <a:ext uri="{FF2B5EF4-FFF2-40B4-BE49-F238E27FC236}">
                <a16:creationId xmlns:a16="http://schemas.microsoft.com/office/drawing/2014/main" id="{D84E2600-8985-4066-8586-BB5CAF493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118" y="3796146"/>
            <a:ext cx="3823763" cy="286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4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76E5-4A63-4665-9555-570CD4B0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Pathway so far…..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10406-88AA-41E3-BBA0-B50698129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2018-2019: Discussion NHSE Specialised Commissioning</a:t>
            </a:r>
          </a:p>
          <a:p>
            <a:pPr lvl="1"/>
            <a:r>
              <a:rPr lang="en-GB" dirty="0"/>
              <a:t>Advised to put in application for PPP for annual WB-MRI and brain MRI</a:t>
            </a:r>
          </a:p>
          <a:p>
            <a:pPr lvl="1"/>
            <a:r>
              <a:rPr lang="en-GB" dirty="0"/>
              <a:t>First step approval by Medical Genetics CRG (Clinical Reference Group)</a:t>
            </a:r>
          </a:p>
          <a:p>
            <a:pPr lvl="1"/>
            <a:r>
              <a:rPr lang="en-GB" dirty="0"/>
              <a:t>Discussed October 2018 –agreed to support, pending review by Public Health</a:t>
            </a:r>
          </a:p>
          <a:p>
            <a:pPr lvl="1"/>
            <a:r>
              <a:rPr lang="en-GB" dirty="0"/>
              <a:t>Re-reviewed March 2019 (*CRG disbanded early 2019, only recently reconvened)</a:t>
            </a:r>
          </a:p>
          <a:p>
            <a:r>
              <a:rPr lang="en-GB" dirty="0"/>
              <a:t>Specialised commissioning will not support national funding</a:t>
            </a:r>
          </a:p>
          <a:p>
            <a:pPr lvl="1"/>
            <a:r>
              <a:rPr lang="en-GB" dirty="0"/>
              <a:t>Reasoning largely that do not fund screening for other cancer predisposition syndromes</a:t>
            </a:r>
          </a:p>
          <a:p>
            <a:pPr lvl="1"/>
            <a:r>
              <a:rPr lang="en-GB" dirty="0"/>
              <a:t>NHSE can make a policy statement advising as best practice/standard of care, but funding will need to be sought locally </a:t>
            </a:r>
          </a:p>
          <a:p>
            <a:pPr lvl="1"/>
            <a:r>
              <a:rPr lang="en-GB" dirty="0"/>
              <a:t>Suggested that undertake further discussion with Higher Specialised Commissioning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8275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076E5-4A63-4665-9555-570CD4B0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Pathway so far…..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10406-88AA-41E3-BBA0-B50698129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2019-2020</a:t>
            </a:r>
          </a:p>
          <a:p>
            <a:pPr lvl="1"/>
            <a:r>
              <a:rPr lang="en-GB" dirty="0"/>
              <a:t>Taken over by Dr Ayesha Ali-NHSE </a:t>
            </a:r>
            <a:r>
              <a:rPr lang="en-GB" dirty="0">
                <a:effectLst/>
                <a:ea typeface="Calibri" panose="020F0502020204030204" pitchFamily="34" charset="0"/>
              </a:rPr>
              <a:t>Highly Specialised Services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Paper was presented Rare Diseases Advisory Group (RDAG) in July 2020 for their view and support on next steps 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Aim to more effectively signpost patients to trusts that can undertake scanning, reimburse them for this activity and establish specific reporting arrangements.</a:t>
            </a:r>
          </a:p>
          <a:p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Not a proposal for a separate service or an addition to the national screening programmes but a more pragmatic approach to build on existing infrastructure and arrangements.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863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971</Words>
  <Application>Microsoft Office PowerPoint</Application>
  <PresentationFormat>Widescreen</PresentationFormat>
  <Paragraphs>115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Mangal</vt:lpstr>
      <vt:lpstr>Times New Roman</vt:lpstr>
      <vt:lpstr>Office Theme</vt:lpstr>
      <vt:lpstr>Update on NHS LFS Screening Protocol</vt:lpstr>
      <vt:lpstr>Background : Screening recommendations in LFS</vt:lpstr>
      <vt:lpstr>UK Consensus Meeting –6th July 2018</vt:lpstr>
      <vt:lpstr>UK Consensus Group Recommendations</vt:lpstr>
      <vt:lpstr> Red flag warnings: https://www.tp53.co.uk/red-flags/ </vt:lpstr>
      <vt:lpstr>PowerPoint Presentation</vt:lpstr>
      <vt:lpstr>Barriers to implementation of WBMRI</vt:lpstr>
      <vt:lpstr>Pathway so far…..</vt:lpstr>
      <vt:lpstr>Pathway so far…..</vt:lpstr>
      <vt:lpstr>Pathway so far…..</vt:lpstr>
      <vt:lpstr>Conflicting factors</vt:lpstr>
      <vt:lpstr>What has been happening locally?</vt:lpstr>
      <vt:lpstr>What further can be done?</vt:lpstr>
      <vt:lpstr>Other updates</vt:lpstr>
      <vt:lpstr>Whole genome sequencing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NHS LFS Screening Protocol</dc:title>
  <dc:creator>Dan Shirley</dc:creator>
  <cp:lastModifiedBy>Helen Hanson</cp:lastModifiedBy>
  <cp:revision>14</cp:revision>
  <dcterms:created xsi:type="dcterms:W3CDTF">2019-09-05T19:55:12Z</dcterms:created>
  <dcterms:modified xsi:type="dcterms:W3CDTF">2021-09-10T17:33:05Z</dcterms:modified>
</cp:coreProperties>
</file>