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340" r:id="rId3"/>
    <p:sldId id="341" r:id="rId4"/>
    <p:sldId id="375" r:id="rId5"/>
    <p:sldId id="344" r:id="rId6"/>
    <p:sldId id="343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6" r:id="rId17"/>
    <p:sldId id="357" r:id="rId18"/>
    <p:sldId id="358" r:id="rId19"/>
    <p:sldId id="337" r:id="rId20"/>
    <p:sldId id="326" r:id="rId21"/>
    <p:sldId id="327" r:id="rId22"/>
    <p:sldId id="338" r:id="rId23"/>
    <p:sldId id="287" r:id="rId24"/>
    <p:sldId id="339" r:id="rId25"/>
    <p:sldId id="328" r:id="rId26"/>
    <p:sldId id="333" r:id="rId27"/>
    <p:sldId id="377" r:id="rId28"/>
    <p:sldId id="376" r:id="rId29"/>
    <p:sldId id="378" r:id="rId30"/>
    <p:sldId id="379" r:id="rId31"/>
    <p:sldId id="330" r:id="rId32"/>
    <p:sldId id="359" r:id="rId33"/>
    <p:sldId id="361" r:id="rId34"/>
    <p:sldId id="362" r:id="rId35"/>
    <p:sldId id="360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4" r:id="rId46"/>
    <p:sldId id="372" r:id="rId47"/>
    <p:sldId id="380" r:id="rId48"/>
    <p:sldId id="334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240" autoAdjust="0"/>
  </p:normalViewPr>
  <p:slideViewPr>
    <p:cSldViewPr snapToGrid="0">
      <p:cViewPr varScale="1">
        <p:scale>
          <a:sx n="58" d="100"/>
          <a:sy n="58" d="100"/>
        </p:scale>
        <p:origin x="7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mpus\home\home38\nksr4\Grants\Children%20with%20cancer\UKCRN\Accru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38919323879361E-2"/>
          <c:y val="0.14879554970067996"/>
          <c:w val="0.80498585491836605"/>
          <c:h val="0.72116910550443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Target</c:v>
                </c:pt>
              </c:strCache>
            </c:strRef>
          </c:tx>
          <c:invertIfNegative val="0"/>
          <c:cat>
            <c:numRef>
              <c:f>Sheet1!$B$1:$AP$1</c:f>
              <c:numCache>
                <c:formatCode>mmm\-yy</c:formatCode>
                <c:ptCount val="41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>
                  <c:v>42186</c:v>
                </c:pt>
                <c:pt idx="5">
                  <c:v>42217</c:v>
                </c:pt>
                <c:pt idx="6">
                  <c:v>42248</c:v>
                </c:pt>
                <c:pt idx="7">
                  <c:v>42278</c:v>
                </c:pt>
                <c:pt idx="8">
                  <c:v>42309</c:v>
                </c:pt>
                <c:pt idx="9">
                  <c:v>42339</c:v>
                </c:pt>
                <c:pt idx="10">
                  <c:v>42370</c:v>
                </c:pt>
                <c:pt idx="11">
                  <c:v>42401</c:v>
                </c:pt>
                <c:pt idx="12">
                  <c:v>42430</c:v>
                </c:pt>
                <c:pt idx="13">
                  <c:v>42461</c:v>
                </c:pt>
                <c:pt idx="14">
                  <c:v>42491</c:v>
                </c:pt>
                <c:pt idx="15">
                  <c:v>42522</c:v>
                </c:pt>
                <c:pt idx="16">
                  <c:v>42552</c:v>
                </c:pt>
                <c:pt idx="17">
                  <c:v>42583</c:v>
                </c:pt>
                <c:pt idx="18">
                  <c:v>42614</c:v>
                </c:pt>
                <c:pt idx="19">
                  <c:v>42644</c:v>
                </c:pt>
                <c:pt idx="20">
                  <c:v>42675</c:v>
                </c:pt>
                <c:pt idx="21">
                  <c:v>42705</c:v>
                </c:pt>
                <c:pt idx="22">
                  <c:v>42736</c:v>
                </c:pt>
                <c:pt idx="23">
                  <c:v>42767</c:v>
                </c:pt>
                <c:pt idx="24">
                  <c:v>42795</c:v>
                </c:pt>
                <c:pt idx="25">
                  <c:v>42826</c:v>
                </c:pt>
                <c:pt idx="26">
                  <c:v>42856</c:v>
                </c:pt>
                <c:pt idx="27">
                  <c:v>42887</c:v>
                </c:pt>
                <c:pt idx="28">
                  <c:v>42917</c:v>
                </c:pt>
                <c:pt idx="29">
                  <c:v>42948</c:v>
                </c:pt>
                <c:pt idx="30">
                  <c:v>42979</c:v>
                </c:pt>
                <c:pt idx="31">
                  <c:v>43009</c:v>
                </c:pt>
                <c:pt idx="32">
                  <c:v>43040</c:v>
                </c:pt>
                <c:pt idx="33">
                  <c:v>43070</c:v>
                </c:pt>
                <c:pt idx="34">
                  <c:v>43101</c:v>
                </c:pt>
                <c:pt idx="35">
                  <c:v>43132</c:v>
                </c:pt>
                <c:pt idx="36">
                  <c:v>43160</c:v>
                </c:pt>
                <c:pt idx="37">
                  <c:v>43191</c:v>
                </c:pt>
                <c:pt idx="38">
                  <c:v>43221</c:v>
                </c:pt>
                <c:pt idx="39">
                  <c:v>43252</c:v>
                </c:pt>
                <c:pt idx="40">
                  <c:v>43282</c:v>
                </c:pt>
              </c:numCache>
            </c:numRef>
          </c:cat>
          <c:val>
            <c:numRef>
              <c:f>Sheet1!$B$2:$AP$2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14</c:v>
                </c:pt>
                <c:pt idx="9">
                  <c:v>16</c:v>
                </c:pt>
                <c:pt idx="10">
                  <c:v>18</c:v>
                </c:pt>
                <c:pt idx="11">
                  <c:v>20</c:v>
                </c:pt>
                <c:pt idx="12">
                  <c:v>22</c:v>
                </c:pt>
                <c:pt idx="13">
                  <c:v>24</c:v>
                </c:pt>
                <c:pt idx="14">
                  <c:v>26</c:v>
                </c:pt>
                <c:pt idx="15">
                  <c:v>28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32</c:v>
                </c:pt>
                <c:pt idx="29">
                  <c:v>34</c:v>
                </c:pt>
                <c:pt idx="30">
                  <c:v>36</c:v>
                </c:pt>
                <c:pt idx="31">
                  <c:v>38</c:v>
                </c:pt>
                <c:pt idx="32">
                  <c:v>40</c:v>
                </c:pt>
                <c:pt idx="33">
                  <c:v>42</c:v>
                </c:pt>
                <c:pt idx="34">
                  <c:v>44</c:v>
                </c:pt>
                <c:pt idx="35">
                  <c:v>46</c:v>
                </c:pt>
                <c:pt idx="36">
                  <c:v>48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3-4EE4-ABEF-01673EB13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082496"/>
        <c:axId val="492082888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Actual</c:v>
                </c:pt>
              </c:strCache>
            </c:strRef>
          </c:tx>
          <c:cat>
            <c:numRef>
              <c:f>Sheet1!$B$1:$AP$1</c:f>
              <c:numCache>
                <c:formatCode>mmm\-yy</c:formatCode>
                <c:ptCount val="41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>
                  <c:v>42186</c:v>
                </c:pt>
                <c:pt idx="5">
                  <c:v>42217</c:v>
                </c:pt>
                <c:pt idx="6">
                  <c:v>42248</c:v>
                </c:pt>
                <c:pt idx="7">
                  <c:v>42278</c:v>
                </c:pt>
                <c:pt idx="8">
                  <c:v>42309</c:v>
                </c:pt>
                <c:pt idx="9">
                  <c:v>42339</c:v>
                </c:pt>
                <c:pt idx="10">
                  <c:v>42370</c:v>
                </c:pt>
                <c:pt idx="11">
                  <c:v>42401</c:v>
                </c:pt>
                <c:pt idx="12">
                  <c:v>42430</c:v>
                </c:pt>
                <c:pt idx="13">
                  <c:v>42461</c:v>
                </c:pt>
                <c:pt idx="14">
                  <c:v>42491</c:v>
                </c:pt>
                <c:pt idx="15">
                  <c:v>42522</c:v>
                </c:pt>
                <c:pt idx="16">
                  <c:v>42552</c:v>
                </c:pt>
                <c:pt idx="17">
                  <c:v>42583</c:v>
                </c:pt>
                <c:pt idx="18">
                  <c:v>42614</c:v>
                </c:pt>
                <c:pt idx="19">
                  <c:v>42644</c:v>
                </c:pt>
                <c:pt idx="20">
                  <c:v>42675</c:v>
                </c:pt>
                <c:pt idx="21">
                  <c:v>42705</c:v>
                </c:pt>
                <c:pt idx="22">
                  <c:v>42736</c:v>
                </c:pt>
                <c:pt idx="23">
                  <c:v>42767</c:v>
                </c:pt>
                <c:pt idx="24">
                  <c:v>42795</c:v>
                </c:pt>
                <c:pt idx="25">
                  <c:v>42826</c:v>
                </c:pt>
                <c:pt idx="26">
                  <c:v>42856</c:v>
                </c:pt>
                <c:pt idx="27">
                  <c:v>42887</c:v>
                </c:pt>
                <c:pt idx="28">
                  <c:v>42917</c:v>
                </c:pt>
                <c:pt idx="29">
                  <c:v>42948</c:v>
                </c:pt>
                <c:pt idx="30">
                  <c:v>42979</c:v>
                </c:pt>
                <c:pt idx="31">
                  <c:v>43009</c:v>
                </c:pt>
                <c:pt idx="32">
                  <c:v>43040</c:v>
                </c:pt>
                <c:pt idx="33">
                  <c:v>43070</c:v>
                </c:pt>
                <c:pt idx="34">
                  <c:v>43101</c:v>
                </c:pt>
                <c:pt idx="35">
                  <c:v>43132</c:v>
                </c:pt>
                <c:pt idx="36">
                  <c:v>43160</c:v>
                </c:pt>
                <c:pt idx="37">
                  <c:v>43191</c:v>
                </c:pt>
                <c:pt idx="38">
                  <c:v>43221</c:v>
                </c:pt>
                <c:pt idx="39">
                  <c:v>43252</c:v>
                </c:pt>
                <c:pt idx="40">
                  <c:v>43282</c:v>
                </c:pt>
              </c:numCache>
            </c:numRef>
          </c:cat>
          <c:val>
            <c:numRef>
              <c:f>Sheet1!$B$3:$AP$3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12</c:v>
                </c:pt>
                <c:pt idx="13">
                  <c:v>14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24</c:v>
                </c:pt>
                <c:pt idx="21">
                  <c:v>26</c:v>
                </c:pt>
                <c:pt idx="22">
                  <c:v>27</c:v>
                </c:pt>
                <c:pt idx="23">
                  <c:v>27</c:v>
                </c:pt>
                <c:pt idx="24">
                  <c:v>28</c:v>
                </c:pt>
                <c:pt idx="25">
                  <c:v>31</c:v>
                </c:pt>
                <c:pt idx="26">
                  <c:v>32</c:v>
                </c:pt>
                <c:pt idx="27">
                  <c:v>32</c:v>
                </c:pt>
                <c:pt idx="28">
                  <c:v>35</c:v>
                </c:pt>
                <c:pt idx="29">
                  <c:v>35</c:v>
                </c:pt>
                <c:pt idx="30">
                  <c:v>35</c:v>
                </c:pt>
                <c:pt idx="31">
                  <c:v>35</c:v>
                </c:pt>
                <c:pt idx="32">
                  <c:v>35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83-4EE4-ABEF-01673EB13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082496"/>
        <c:axId val="492082888"/>
      </c:lineChart>
      <c:dateAx>
        <c:axId val="492082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492082888"/>
        <c:crosses val="autoZero"/>
        <c:auto val="1"/>
        <c:lblOffset val="100"/>
        <c:baseTimeUnit val="months"/>
      </c:dateAx>
      <c:valAx>
        <c:axId val="492082888"/>
        <c:scaling>
          <c:orientation val="minMax"/>
          <c:max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Participants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2082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E47A9-E537-4BB6-9094-389094338E48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0C60C-4A6A-4628-AAD0-80AB33B7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Relies on use of antibodies</a:t>
            </a:r>
            <a:r>
              <a:rPr lang="en-GB" baseline="0" dirty="0"/>
              <a:t> against proteins specific to tumour- trialling NG2 and N-cad based on literature and MT1-MMP based on Kenny’s research</a:t>
            </a:r>
          </a:p>
          <a:p>
            <a:r>
              <a:rPr lang="en-GB" baseline="0" dirty="0"/>
              <a:t>Were using </a:t>
            </a:r>
            <a:r>
              <a:rPr lang="en-GB" baseline="0" dirty="0" err="1"/>
              <a:t>vimentin</a:t>
            </a:r>
            <a:r>
              <a:rPr lang="en-GB" baseline="0" dirty="0"/>
              <a:t> (type III </a:t>
            </a:r>
            <a:r>
              <a:rPr lang="en-GB" dirty="0"/>
              <a:t>intermediate filament protein expressed in </a:t>
            </a:r>
            <a:r>
              <a:rPr lang="en-GB" dirty="0" err="1"/>
              <a:t>mesenchymal</a:t>
            </a:r>
            <a:r>
              <a:rPr lang="en-GB" dirty="0"/>
              <a:t> cells) but both intracellular and cell surface</a:t>
            </a:r>
            <a:r>
              <a:rPr lang="en-GB" baseline="0" dirty="0"/>
              <a:t> antibodies labelled cells non-specifically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F51E2-DFE7-42E8-BE70-546FF41C525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6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0C60C-4A6A-4628-AAD0-80AB33B73B2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6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0C60C-4A6A-4628-AAD0-80AB33B73B22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6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A75B-C366-4B91-8EBF-8A25DD4E6E3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D9A9-D214-42F6-AFA5-1CDFF43FB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A75B-C366-4B91-8EBF-8A25DD4E6E3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D9A9-D214-42F6-AFA5-1CDFF43FB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6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A75B-C366-4B91-8EBF-8A25DD4E6E3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D9A9-D214-42F6-AFA5-1CDFF43FB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1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A75B-C366-4B91-8EBF-8A25DD4E6E3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D9A9-D214-42F6-AFA5-1CDFF43FB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8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A75B-C366-4B91-8EBF-8A25DD4E6E3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D9A9-D214-42F6-AFA5-1CDFF43FB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1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A75B-C366-4B91-8EBF-8A25DD4E6E3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D9A9-D214-42F6-AFA5-1CDFF43FB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1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A75B-C366-4B91-8EBF-8A25DD4E6E3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D9A9-D214-42F6-AFA5-1CDFF43FB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1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A75B-C366-4B91-8EBF-8A25DD4E6E3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D9A9-D214-42F6-AFA5-1CDFF43FB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7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A75B-C366-4B91-8EBF-8A25DD4E6E3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D9A9-D214-42F6-AFA5-1CDFF43FB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A75B-C366-4B91-8EBF-8A25DD4E6E3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D9A9-D214-42F6-AFA5-1CDFF43FB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1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A75B-C366-4B91-8EBF-8A25DD4E6E3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D9A9-D214-42F6-AFA5-1CDFF43FB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98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AA75B-C366-4B91-8EBF-8A25DD4E6E3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D9A9-D214-42F6-AFA5-1CDFF43FB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cancerres.aacrjournals.org/content/77/13_Supplement/2741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27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Liquid Biopsies- 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Current State and Future Prospects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63627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Kenny Rankin</a:t>
            </a:r>
          </a:p>
          <a:p>
            <a:r>
              <a:rPr lang="en-GB" dirty="0"/>
              <a:t>Honorary Consultant in Orthopaedic Oncology</a:t>
            </a:r>
          </a:p>
          <a:p>
            <a:r>
              <a:rPr lang="en-GB" dirty="0"/>
              <a:t> 07/09/19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9" y="251355"/>
            <a:ext cx="4860161" cy="66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43" y="243352"/>
            <a:ext cx="20383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1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658" t="10101" r="25825" b="7521"/>
          <a:stretch/>
        </p:blipFill>
        <p:spPr bwMode="auto">
          <a:xfrm>
            <a:off x="521770" y="1245265"/>
            <a:ext cx="4929641" cy="4328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1439" y="2957113"/>
            <a:ext cx="2225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was no correlation of Albumin levels with survival  (p=0.398)</a:t>
            </a:r>
          </a:p>
        </p:txBody>
      </p:sp>
    </p:spTree>
    <p:extLst>
      <p:ext uri="{BB962C8B-B14F-4D97-AF65-F5344CB8AC3E}">
        <p14:creationId xmlns:p14="http://schemas.microsoft.com/office/powerpoint/2010/main" val="116952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 of intact tumour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Numerous reports regarding carcinoma</a:t>
            </a:r>
          </a:p>
          <a:p>
            <a:pPr lvl="1"/>
            <a:r>
              <a:rPr lang="en-GB" dirty="0"/>
              <a:t>CTC numbers can correlate with disease burden</a:t>
            </a:r>
          </a:p>
          <a:p>
            <a:pPr lvl="1"/>
            <a:r>
              <a:rPr lang="en-GB" dirty="0"/>
              <a:t>Genomic analysis of retained CTCs reflects disease status</a:t>
            </a:r>
          </a:p>
          <a:p>
            <a:pPr lvl="1"/>
            <a:r>
              <a:rPr lang="en-GB" dirty="0"/>
              <a:t>Does not routinely influence treatment decisions</a:t>
            </a:r>
          </a:p>
          <a:p>
            <a:pPr lvl="1"/>
            <a:r>
              <a:rPr lang="en-GB" dirty="0"/>
              <a:t>Still reliant on </a:t>
            </a:r>
            <a:r>
              <a:rPr lang="en-GB" dirty="0" err="1"/>
              <a:t>EpCAM</a:t>
            </a:r>
            <a:r>
              <a:rPr lang="en-GB" dirty="0"/>
              <a:t> and </a:t>
            </a:r>
            <a:r>
              <a:rPr lang="en-GB" dirty="0" err="1"/>
              <a:t>cytokeratins</a:t>
            </a:r>
            <a:r>
              <a:rPr lang="en-GB" dirty="0"/>
              <a:t> for detection</a:t>
            </a:r>
          </a:p>
          <a:p>
            <a:r>
              <a:rPr lang="en-GB" dirty="0"/>
              <a:t>Techniques</a:t>
            </a:r>
          </a:p>
          <a:p>
            <a:pPr lvl="1"/>
            <a:r>
              <a:rPr lang="en-GB" dirty="0"/>
              <a:t>Detection only</a:t>
            </a:r>
          </a:p>
          <a:p>
            <a:pPr lvl="1"/>
            <a:r>
              <a:rPr lang="en-GB" dirty="0"/>
              <a:t>Detection and retention</a:t>
            </a:r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47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32" y="2238112"/>
            <a:ext cx="4713531" cy="303615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45067" y="2238112"/>
            <a:ext cx="3886200" cy="3263504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Immunomagnetic</a:t>
            </a:r>
            <a:r>
              <a:rPr lang="en-GB" dirty="0"/>
              <a:t> detection</a:t>
            </a:r>
          </a:p>
          <a:p>
            <a:r>
              <a:rPr lang="en-GB" dirty="0" err="1"/>
              <a:t>EpCAM</a:t>
            </a:r>
            <a:r>
              <a:rPr lang="en-GB" dirty="0"/>
              <a:t> and </a:t>
            </a:r>
            <a:r>
              <a:rPr lang="en-GB" dirty="0" err="1"/>
              <a:t>cytokeratins</a:t>
            </a:r>
            <a:endParaRPr lang="en-GB" dirty="0"/>
          </a:p>
          <a:p>
            <a:r>
              <a:rPr lang="en-GB" dirty="0"/>
              <a:t>Exclusion of CD45 +</a:t>
            </a:r>
            <a:r>
              <a:rPr lang="en-GB" dirty="0" err="1"/>
              <a:t>ve</a:t>
            </a:r>
            <a:r>
              <a:rPr lang="en-GB" dirty="0"/>
              <a:t> cells</a:t>
            </a:r>
          </a:p>
          <a:p>
            <a:r>
              <a:rPr lang="en-GB" dirty="0"/>
              <a:t>Definite CTCs: CD45 –</a:t>
            </a:r>
            <a:r>
              <a:rPr lang="en-GB" dirty="0" err="1"/>
              <a:t>ve</a:t>
            </a:r>
            <a:r>
              <a:rPr lang="en-GB" dirty="0"/>
              <a:t> and </a:t>
            </a:r>
            <a:r>
              <a:rPr lang="en-GB" dirty="0" err="1"/>
              <a:t>EpCAM</a:t>
            </a:r>
            <a:r>
              <a:rPr lang="en-GB" dirty="0"/>
              <a:t>/CK +</a:t>
            </a:r>
            <a:r>
              <a:rPr lang="en-GB" dirty="0" err="1"/>
              <a:t>ve</a:t>
            </a:r>
            <a:endParaRPr lang="en-GB" dirty="0"/>
          </a:p>
          <a:p>
            <a:r>
              <a:rPr lang="en-GB" dirty="0"/>
              <a:t>Suspicious cells: CD45-ve and </a:t>
            </a:r>
            <a:r>
              <a:rPr lang="en-GB" dirty="0" err="1"/>
              <a:t>EpCAM</a:t>
            </a:r>
            <a:r>
              <a:rPr lang="en-GB" dirty="0"/>
              <a:t>/CK -</a:t>
            </a:r>
            <a:r>
              <a:rPr lang="en-GB" dirty="0" err="1"/>
              <a:t>ve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778431" y="1054854"/>
            <a:ext cx="24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Cell Search system</a:t>
            </a:r>
          </a:p>
        </p:txBody>
      </p:sp>
    </p:spTree>
    <p:extLst>
      <p:ext uri="{BB962C8B-B14F-4D97-AF65-F5344CB8AC3E}">
        <p14:creationId xmlns:p14="http://schemas.microsoft.com/office/powerpoint/2010/main" val="84937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Isolation by Size Exclusion Technique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7"/>
          <a:stretch/>
        </p:blipFill>
        <p:spPr>
          <a:xfrm>
            <a:off x="453810" y="2390869"/>
            <a:ext cx="8236381" cy="3197240"/>
          </a:xfrm>
        </p:spPr>
      </p:pic>
    </p:spTree>
    <p:extLst>
      <p:ext uri="{BB962C8B-B14F-4D97-AF65-F5344CB8AC3E}">
        <p14:creationId xmlns:p14="http://schemas.microsoft.com/office/powerpoint/2010/main" val="262064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86" y="2125266"/>
            <a:ext cx="4305984" cy="3544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3899" t="21995" r="27288" b="18736"/>
          <a:stretch/>
        </p:blipFill>
        <p:spPr>
          <a:xfrm>
            <a:off x="244098" y="2125266"/>
            <a:ext cx="4236008" cy="34628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2116" y="1589545"/>
            <a:ext cx="2783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Basic flow cytometry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2599" y="1625446"/>
            <a:ext cx="3792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Imagestream</a:t>
            </a:r>
            <a:r>
              <a:rPr lang="en-GB" sz="2400" dirty="0"/>
              <a:t> flow cytometer</a:t>
            </a:r>
          </a:p>
        </p:txBody>
      </p:sp>
    </p:spTree>
    <p:extLst>
      <p:ext uri="{BB962C8B-B14F-4D97-AF65-F5344CB8AC3E}">
        <p14:creationId xmlns:p14="http://schemas.microsoft.com/office/powerpoint/2010/main" val="136872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Microfluidics- CTC </a:t>
            </a:r>
            <a:r>
              <a:rPr lang="en-GB" dirty="0" err="1"/>
              <a:t>iChip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948" t="29780" r="7507" b="46544"/>
          <a:stretch/>
        </p:blipFill>
        <p:spPr>
          <a:xfrm>
            <a:off x="430079" y="2031246"/>
            <a:ext cx="7625166" cy="26502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56862" y="2031245"/>
            <a:ext cx="441701" cy="441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395209" y="4925555"/>
            <a:ext cx="852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RBCs and platelets removed by size exclusion then WBCs removed by magnetic depletion</a:t>
            </a:r>
          </a:p>
        </p:txBody>
      </p:sp>
    </p:spTree>
    <p:extLst>
      <p:ext uri="{BB962C8B-B14F-4D97-AF65-F5344CB8AC3E}">
        <p14:creationId xmlns:p14="http://schemas.microsoft.com/office/powerpoint/2010/main" val="155098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 and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ISET- cheap hardware but labour intensive</a:t>
            </a:r>
          </a:p>
          <a:p>
            <a:r>
              <a:rPr lang="en-GB" dirty="0"/>
              <a:t>Flow cytometry- cheap but concerns around CTC destruction</a:t>
            </a:r>
          </a:p>
          <a:p>
            <a:r>
              <a:rPr lang="en-GB" dirty="0"/>
              <a:t>Microfluidics- expensive </a:t>
            </a:r>
          </a:p>
          <a:p>
            <a:r>
              <a:rPr lang="en-GB" dirty="0"/>
              <a:t>Cell Search- designed for carcinoma</a:t>
            </a:r>
          </a:p>
          <a:p>
            <a:r>
              <a:rPr lang="en-GB" dirty="0"/>
              <a:t>All suffer from lack of robust biomarkers</a:t>
            </a:r>
          </a:p>
        </p:txBody>
      </p:sp>
    </p:spTree>
    <p:extLst>
      <p:ext uri="{BB962C8B-B14F-4D97-AF65-F5344CB8AC3E}">
        <p14:creationId xmlns:p14="http://schemas.microsoft.com/office/powerpoint/2010/main" val="72910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CTCs unknowns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CTCs released into the circulation in a steady state?</a:t>
            </a:r>
          </a:p>
          <a:p>
            <a:r>
              <a:rPr lang="en-GB" dirty="0"/>
              <a:t>Is there diurnal variation in numbers?</a:t>
            </a:r>
          </a:p>
          <a:p>
            <a:r>
              <a:rPr lang="en-GB" dirty="0"/>
              <a:t>Do CTCs form clusters with each other and/or white cells?</a:t>
            </a:r>
          </a:p>
          <a:p>
            <a:r>
              <a:rPr lang="en-GB" dirty="0"/>
              <a:t>Are CTCs in large numbers in some patients simply due to anatomical reasons i.e. tumour happens to be in close proximity to a large blood vessel</a:t>
            </a:r>
          </a:p>
          <a:p>
            <a:r>
              <a:rPr lang="en-GB" dirty="0"/>
              <a:t>Do CTCs reside in the marrow in many cancers?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1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29" t="32164" r="7967" b="16671"/>
          <a:stretch/>
        </p:blipFill>
        <p:spPr>
          <a:xfrm>
            <a:off x="144488" y="1473307"/>
            <a:ext cx="8918145" cy="42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28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63" y="928688"/>
            <a:ext cx="7929562" cy="5286375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000125" y="1714500"/>
            <a:ext cx="1785938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solidFill>
                  <a:schemeClr val="tx1"/>
                </a:solidFill>
              </a:rPr>
              <a:t>Osteoblast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20725" y="2357438"/>
            <a:ext cx="2351088" cy="2012950"/>
          </a:xfrm>
          <a:custGeom>
            <a:avLst/>
            <a:gdLst>
              <a:gd name="connsiteX0" fmla="*/ 154546 w 2205060"/>
              <a:gd name="connsiteY0" fmla="*/ 0 h 1931831"/>
              <a:gd name="connsiteX1" fmla="*/ 154546 w 2205060"/>
              <a:gd name="connsiteY1" fmla="*/ 0 h 1931831"/>
              <a:gd name="connsiteX2" fmla="*/ 115909 w 2205060"/>
              <a:gd name="connsiteY2" fmla="*/ 579549 h 1931831"/>
              <a:gd name="connsiteX3" fmla="*/ 103030 w 2205060"/>
              <a:gd name="connsiteY3" fmla="*/ 631065 h 1931831"/>
              <a:gd name="connsiteX4" fmla="*/ 77273 w 2205060"/>
              <a:gd name="connsiteY4" fmla="*/ 682580 h 1931831"/>
              <a:gd name="connsiteX5" fmla="*/ 51515 w 2205060"/>
              <a:gd name="connsiteY5" fmla="*/ 798490 h 1931831"/>
              <a:gd name="connsiteX6" fmla="*/ 25757 w 2205060"/>
              <a:gd name="connsiteY6" fmla="*/ 862884 h 1931831"/>
              <a:gd name="connsiteX7" fmla="*/ 0 w 2205060"/>
              <a:gd name="connsiteY7" fmla="*/ 940158 h 1931831"/>
              <a:gd name="connsiteX8" fmla="*/ 25757 w 2205060"/>
              <a:gd name="connsiteY8" fmla="*/ 1030310 h 1931831"/>
              <a:gd name="connsiteX9" fmla="*/ 77273 w 2205060"/>
              <a:gd name="connsiteY9" fmla="*/ 1107583 h 1931831"/>
              <a:gd name="connsiteX10" fmla="*/ 231819 w 2205060"/>
              <a:gd name="connsiteY10" fmla="*/ 1378039 h 1931831"/>
              <a:gd name="connsiteX11" fmla="*/ 283335 w 2205060"/>
              <a:gd name="connsiteY11" fmla="*/ 1481070 h 1931831"/>
              <a:gd name="connsiteX12" fmla="*/ 334850 w 2205060"/>
              <a:gd name="connsiteY12" fmla="*/ 1584101 h 1931831"/>
              <a:gd name="connsiteX13" fmla="*/ 386366 w 2205060"/>
              <a:gd name="connsiteY13" fmla="*/ 1674253 h 1931831"/>
              <a:gd name="connsiteX14" fmla="*/ 412123 w 2205060"/>
              <a:gd name="connsiteY14" fmla="*/ 1751527 h 1931831"/>
              <a:gd name="connsiteX15" fmla="*/ 476518 w 2205060"/>
              <a:gd name="connsiteY15" fmla="*/ 1828800 h 1931831"/>
              <a:gd name="connsiteX16" fmla="*/ 540912 w 2205060"/>
              <a:gd name="connsiteY16" fmla="*/ 1931831 h 1931831"/>
              <a:gd name="connsiteX17" fmla="*/ 965915 w 2205060"/>
              <a:gd name="connsiteY17" fmla="*/ 1854558 h 1931831"/>
              <a:gd name="connsiteX18" fmla="*/ 1159098 w 2205060"/>
              <a:gd name="connsiteY18" fmla="*/ 1751527 h 1931831"/>
              <a:gd name="connsiteX19" fmla="*/ 1223492 w 2205060"/>
              <a:gd name="connsiteY19" fmla="*/ 1725769 h 1931831"/>
              <a:gd name="connsiteX20" fmla="*/ 1300766 w 2205060"/>
              <a:gd name="connsiteY20" fmla="*/ 1674253 h 1931831"/>
              <a:gd name="connsiteX21" fmla="*/ 1339402 w 2205060"/>
              <a:gd name="connsiteY21" fmla="*/ 1648496 h 1931831"/>
              <a:gd name="connsiteX22" fmla="*/ 1378039 w 2205060"/>
              <a:gd name="connsiteY22" fmla="*/ 1622738 h 1931831"/>
              <a:gd name="connsiteX23" fmla="*/ 1416676 w 2205060"/>
              <a:gd name="connsiteY23" fmla="*/ 1609859 h 1931831"/>
              <a:gd name="connsiteX24" fmla="*/ 1532585 w 2205060"/>
              <a:gd name="connsiteY24" fmla="*/ 1545465 h 1931831"/>
              <a:gd name="connsiteX25" fmla="*/ 1635616 w 2205060"/>
              <a:gd name="connsiteY25" fmla="*/ 1519707 h 1931831"/>
              <a:gd name="connsiteX26" fmla="*/ 1674253 w 2205060"/>
              <a:gd name="connsiteY26" fmla="*/ 1493949 h 1931831"/>
              <a:gd name="connsiteX27" fmla="*/ 1712890 w 2205060"/>
              <a:gd name="connsiteY27" fmla="*/ 1481070 h 1931831"/>
              <a:gd name="connsiteX28" fmla="*/ 1738647 w 2205060"/>
              <a:gd name="connsiteY28" fmla="*/ 1442434 h 1931831"/>
              <a:gd name="connsiteX29" fmla="*/ 1777284 w 2205060"/>
              <a:gd name="connsiteY29" fmla="*/ 1403797 h 1931831"/>
              <a:gd name="connsiteX30" fmla="*/ 1828800 w 2205060"/>
              <a:gd name="connsiteY30" fmla="*/ 1378039 h 1931831"/>
              <a:gd name="connsiteX31" fmla="*/ 1867436 w 2205060"/>
              <a:gd name="connsiteY31" fmla="*/ 1352282 h 1931831"/>
              <a:gd name="connsiteX32" fmla="*/ 1996225 w 2205060"/>
              <a:gd name="connsiteY32" fmla="*/ 1313645 h 1931831"/>
              <a:gd name="connsiteX33" fmla="*/ 2047740 w 2205060"/>
              <a:gd name="connsiteY33" fmla="*/ 1287887 h 1931831"/>
              <a:gd name="connsiteX34" fmla="*/ 2099256 w 2205060"/>
              <a:gd name="connsiteY34" fmla="*/ 1275008 h 1931831"/>
              <a:gd name="connsiteX35" fmla="*/ 2202287 w 2205060"/>
              <a:gd name="connsiteY35" fmla="*/ 1236372 h 1931831"/>
              <a:gd name="connsiteX36" fmla="*/ 2189408 w 2205060"/>
              <a:gd name="connsiteY36" fmla="*/ 811369 h 1931831"/>
              <a:gd name="connsiteX37" fmla="*/ 2150771 w 2205060"/>
              <a:gd name="connsiteY37" fmla="*/ 772732 h 1931831"/>
              <a:gd name="connsiteX38" fmla="*/ 2125014 w 2205060"/>
              <a:gd name="connsiteY38" fmla="*/ 734096 h 1931831"/>
              <a:gd name="connsiteX39" fmla="*/ 2060619 w 2205060"/>
              <a:gd name="connsiteY39" fmla="*/ 643944 h 1931831"/>
              <a:gd name="connsiteX40" fmla="*/ 2021983 w 2205060"/>
              <a:gd name="connsiteY40" fmla="*/ 553791 h 1931831"/>
              <a:gd name="connsiteX41" fmla="*/ 1996225 w 2205060"/>
              <a:gd name="connsiteY41" fmla="*/ 476518 h 1931831"/>
              <a:gd name="connsiteX42" fmla="*/ 1970467 w 2205060"/>
              <a:gd name="connsiteY42" fmla="*/ 399245 h 1931831"/>
              <a:gd name="connsiteX43" fmla="*/ 1957588 w 2205060"/>
              <a:gd name="connsiteY43" fmla="*/ 347730 h 1931831"/>
              <a:gd name="connsiteX44" fmla="*/ 1944709 w 2205060"/>
              <a:gd name="connsiteY44" fmla="*/ 309093 h 1931831"/>
              <a:gd name="connsiteX45" fmla="*/ 1918952 w 2205060"/>
              <a:gd name="connsiteY45" fmla="*/ 206062 h 1931831"/>
              <a:gd name="connsiteX46" fmla="*/ 1828800 w 2205060"/>
              <a:gd name="connsiteY46" fmla="*/ 115910 h 1931831"/>
              <a:gd name="connsiteX47" fmla="*/ 1790163 w 2205060"/>
              <a:gd name="connsiteY47" fmla="*/ 90152 h 1931831"/>
              <a:gd name="connsiteX48" fmla="*/ 1751526 w 2205060"/>
              <a:gd name="connsiteY48" fmla="*/ 115910 h 1931831"/>
              <a:gd name="connsiteX49" fmla="*/ 1648495 w 2205060"/>
              <a:gd name="connsiteY49" fmla="*/ 206062 h 1931831"/>
              <a:gd name="connsiteX50" fmla="*/ 1532585 w 2205060"/>
              <a:gd name="connsiteY50" fmla="*/ 244699 h 1931831"/>
              <a:gd name="connsiteX51" fmla="*/ 1493949 w 2205060"/>
              <a:gd name="connsiteY51" fmla="*/ 257577 h 1931831"/>
              <a:gd name="connsiteX52" fmla="*/ 1326523 w 2205060"/>
              <a:gd name="connsiteY52" fmla="*/ 270456 h 1931831"/>
              <a:gd name="connsiteX53" fmla="*/ 1287887 w 2205060"/>
              <a:gd name="connsiteY53" fmla="*/ 283335 h 1931831"/>
              <a:gd name="connsiteX54" fmla="*/ 901521 w 2205060"/>
              <a:gd name="connsiteY54" fmla="*/ 283335 h 1931831"/>
              <a:gd name="connsiteX55" fmla="*/ 850005 w 2205060"/>
              <a:gd name="connsiteY55" fmla="*/ 270456 h 1931831"/>
              <a:gd name="connsiteX56" fmla="*/ 772732 w 2205060"/>
              <a:gd name="connsiteY56" fmla="*/ 244699 h 1931831"/>
              <a:gd name="connsiteX57" fmla="*/ 643943 w 2205060"/>
              <a:gd name="connsiteY57" fmla="*/ 231820 h 1931831"/>
              <a:gd name="connsiteX58" fmla="*/ 566670 w 2205060"/>
              <a:gd name="connsiteY58" fmla="*/ 206062 h 1931831"/>
              <a:gd name="connsiteX59" fmla="*/ 528033 w 2205060"/>
              <a:gd name="connsiteY59" fmla="*/ 193183 h 1931831"/>
              <a:gd name="connsiteX60" fmla="*/ 373487 w 2205060"/>
              <a:gd name="connsiteY60" fmla="*/ 180304 h 1931831"/>
              <a:gd name="connsiteX61" fmla="*/ 309092 w 2205060"/>
              <a:gd name="connsiteY61" fmla="*/ 103031 h 1931831"/>
              <a:gd name="connsiteX62" fmla="*/ 270456 w 2205060"/>
              <a:gd name="connsiteY62" fmla="*/ 90152 h 1931831"/>
              <a:gd name="connsiteX63" fmla="*/ 206061 w 2205060"/>
              <a:gd name="connsiteY63" fmla="*/ 25758 h 1931831"/>
              <a:gd name="connsiteX64" fmla="*/ 154546 w 2205060"/>
              <a:gd name="connsiteY64" fmla="*/ 0 h 193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205060" h="1931831">
                <a:moveTo>
                  <a:pt x="154546" y="0"/>
                </a:moveTo>
                <a:lnTo>
                  <a:pt x="154546" y="0"/>
                </a:lnTo>
                <a:cubicBezTo>
                  <a:pt x="139501" y="300903"/>
                  <a:pt x="161004" y="376622"/>
                  <a:pt x="115909" y="579549"/>
                </a:cubicBezTo>
                <a:cubicBezTo>
                  <a:pt x="112069" y="596828"/>
                  <a:pt x="109245" y="614491"/>
                  <a:pt x="103030" y="631065"/>
                </a:cubicBezTo>
                <a:cubicBezTo>
                  <a:pt x="96289" y="649041"/>
                  <a:pt x="85859" y="665408"/>
                  <a:pt x="77273" y="682580"/>
                </a:cubicBezTo>
                <a:cubicBezTo>
                  <a:pt x="72169" y="708100"/>
                  <a:pt x="60610" y="771207"/>
                  <a:pt x="51515" y="798490"/>
                </a:cubicBezTo>
                <a:cubicBezTo>
                  <a:pt x="44204" y="820422"/>
                  <a:pt x="33657" y="841158"/>
                  <a:pt x="25757" y="862884"/>
                </a:cubicBezTo>
                <a:cubicBezTo>
                  <a:pt x="16478" y="888401"/>
                  <a:pt x="0" y="940158"/>
                  <a:pt x="0" y="940158"/>
                </a:cubicBezTo>
                <a:cubicBezTo>
                  <a:pt x="8586" y="970209"/>
                  <a:pt x="12660" y="1001933"/>
                  <a:pt x="25757" y="1030310"/>
                </a:cubicBezTo>
                <a:cubicBezTo>
                  <a:pt x="38730" y="1058418"/>
                  <a:pt x="61491" y="1080951"/>
                  <a:pt x="77273" y="1107583"/>
                </a:cubicBezTo>
                <a:cubicBezTo>
                  <a:pt x="130207" y="1196909"/>
                  <a:pt x="181660" y="1287125"/>
                  <a:pt x="231819" y="1378039"/>
                </a:cubicBezTo>
                <a:cubicBezTo>
                  <a:pt x="250368" y="1411659"/>
                  <a:pt x="266163" y="1446726"/>
                  <a:pt x="283335" y="1481070"/>
                </a:cubicBezTo>
                <a:cubicBezTo>
                  <a:pt x="300507" y="1515414"/>
                  <a:pt x="315799" y="1550763"/>
                  <a:pt x="334850" y="1584101"/>
                </a:cubicBezTo>
                <a:cubicBezTo>
                  <a:pt x="352022" y="1614152"/>
                  <a:pt x="371862" y="1642828"/>
                  <a:pt x="386366" y="1674253"/>
                </a:cubicBezTo>
                <a:cubicBezTo>
                  <a:pt x="397744" y="1698905"/>
                  <a:pt x="401096" y="1726716"/>
                  <a:pt x="412123" y="1751527"/>
                </a:cubicBezTo>
                <a:cubicBezTo>
                  <a:pt x="426466" y="1783799"/>
                  <a:pt x="452257" y="1804539"/>
                  <a:pt x="476518" y="1828800"/>
                </a:cubicBezTo>
                <a:cubicBezTo>
                  <a:pt x="507171" y="1920757"/>
                  <a:pt x="479685" y="1891012"/>
                  <a:pt x="540912" y="1931831"/>
                </a:cubicBezTo>
                <a:cubicBezTo>
                  <a:pt x="780805" y="1903044"/>
                  <a:pt x="801881" y="1926323"/>
                  <a:pt x="965915" y="1854558"/>
                </a:cubicBezTo>
                <a:cubicBezTo>
                  <a:pt x="1122465" y="1786067"/>
                  <a:pt x="1015270" y="1823441"/>
                  <a:pt x="1159098" y="1751527"/>
                </a:cubicBezTo>
                <a:cubicBezTo>
                  <a:pt x="1179776" y="1741188"/>
                  <a:pt x="1203197" y="1736839"/>
                  <a:pt x="1223492" y="1725769"/>
                </a:cubicBezTo>
                <a:cubicBezTo>
                  <a:pt x="1250669" y="1710945"/>
                  <a:pt x="1275008" y="1691425"/>
                  <a:pt x="1300766" y="1674253"/>
                </a:cubicBezTo>
                <a:lnTo>
                  <a:pt x="1339402" y="1648496"/>
                </a:lnTo>
                <a:cubicBezTo>
                  <a:pt x="1352281" y="1639910"/>
                  <a:pt x="1363355" y="1627633"/>
                  <a:pt x="1378039" y="1622738"/>
                </a:cubicBezTo>
                <a:lnTo>
                  <a:pt x="1416676" y="1609859"/>
                </a:lnTo>
                <a:cubicBezTo>
                  <a:pt x="1481384" y="1566720"/>
                  <a:pt x="1475044" y="1561158"/>
                  <a:pt x="1532585" y="1545465"/>
                </a:cubicBezTo>
                <a:cubicBezTo>
                  <a:pt x="1566738" y="1536150"/>
                  <a:pt x="1635616" y="1519707"/>
                  <a:pt x="1635616" y="1519707"/>
                </a:cubicBezTo>
                <a:cubicBezTo>
                  <a:pt x="1648495" y="1511121"/>
                  <a:pt x="1660408" y="1500871"/>
                  <a:pt x="1674253" y="1493949"/>
                </a:cubicBezTo>
                <a:cubicBezTo>
                  <a:pt x="1686395" y="1487878"/>
                  <a:pt x="1702289" y="1489551"/>
                  <a:pt x="1712890" y="1481070"/>
                </a:cubicBezTo>
                <a:cubicBezTo>
                  <a:pt x="1724976" y="1471401"/>
                  <a:pt x="1728738" y="1454325"/>
                  <a:pt x="1738647" y="1442434"/>
                </a:cubicBezTo>
                <a:cubicBezTo>
                  <a:pt x="1750307" y="1428442"/>
                  <a:pt x="1762463" y="1414383"/>
                  <a:pt x="1777284" y="1403797"/>
                </a:cubicBezTo>
                <a:cubicBezTo>
                  <a:pt x="1792907" y="1392638"/>
                  <a:pt x="1812131" y="1387564"/>
                  <a:pt x="1828800" y="1378039"/>
                </a:cubicBezTo>
                <a:cubicBezTo>
                  <a:pt x="1842239" y="1370360"/>
                  <a:pt x="1853592" y="1359204"/>
                  <a:pt x="1867436" y="1352282"/>
                </a:cubicBezTo>
                <a:cubicBezTo>
                  <a:pt x="1923917" y="1324042"/>
                  <a:pt x="1935898" y="1325710"/>
                  <a:pt x="1996225" y="1313645"/>
                </a:cubicBezTo>
                <a:cubicBezTo>
                  <a:pt x="2013397" y="1305059"/>
                  <a:pt x="2029764" y="1294628"/>
                  <a:pt x="2047740" y="1287887"/>
                </a:cubicBezTo>
                <a:cubicBezTo>
                  <a:pt x="2064313" y="1281672"/>
                  <a:pt x="2082237" y="1279871"/>
                  <a:pt x="2099256" y="1275008"/>
                </a:cubicBezTo>
                <a:cubicBezTo>
                  <a:pt x="2134594" y="1264912"/>
                  <a:pt x="2168254" y="1249985"/>
                  <a:pt x="2202287" y="1236372"/>
                </a:cubicBezTo>
                <a:cubicBezTo>
                  <a:pt x="2197994" y="1094704"/>
                  <a:pt x="2205060" y="952235"/>
                  <a:pt x="2189408" y="811369"/>
                </a:cubicBezTo>
                <a:cubicBezTo>
                  <a:pt x="2187397" y="793267"/>
                  <a:pt x="2162431" y="786724"/>
                  <a:pt x="2150771" y="772732"/>
                </a:cubicBezTo>
                <a:cubicBezTo>
                  <a:pt x="2140862" y="760841"/>
                  <a:pt x="2134010" y="746691"/>
                  <a:pt x="2125014" y="734096"/>
                </a:cubicBezTo>
                <a:cubicBezTo>
                  <a:pt x="2045123" y="622248"/>
                  <a:pt x="2121335" y="735016"/>
                  <a:pt x="2060619" y="643944"/>
                </a:cubicBezTo>
                <a:cubicBezTo>
                  <a:pt x="2019164" y="519578"/>
                  <a:pt x="2085638" y="712930"/>
                  <a:pt x="2021983" y="553791"/>
                </a:cubicBezTo>
                <a:cubicBezTo>
                  <a:pt x="2011899" y="528582"/>
                  <a:pt x="2004811" y="502276"/>
                  <a:pt x="1996225" y="476518"/>
                </a:cubicBezTo>
                <a:lnTo>
                  <a:pt x="1970467" y="399245"/>
                </a:lnTo>
                <a:cubicBezTo>
                  <a:pt x="1966174" y="382073"/>
                  <a:pt x="1962451" y="364749"/>
                  <a:pt x="1957588" y="347730"/>
                </a:cubicBezTo>
                <a:cubicBezTo>
                  <a:pt x="1953858" y="334677"/>
                  <a:pt x="1948281" y="322190"/>
                  <a:pt x="1944709" y="309093"/>
                </a:cubicBezTo>
                <a:cubicBezTo>
                  <a:pt x="1935395" y="274940"/>
                  <a:pt x="1930147" y="239646"/>
                  <a:pt x="1918952" y="206062"/>
                </a:cubicBezTo>
                <a:cubicBezTo>
                  <a:pt x="1896284" y="138057"/>
                  <a:pt x="1917369" y="174956"/>
                  <a:pt x="1828800" y="115910"/>
                </a:cubicBezTo>
                <a:lnTo>
                  <a:pt x="1790163" y="90152"/>
                </a:lnTo>
                <a:cubicBezTo>
                  <a:pt x="1777284" y="98738"/>
                  <a:pt x="1762471" y="104965"/>
                  <a:pt x="1751526" y="115910"/>
                </a:cubicBezTo>
                <a:cubicBezTo>
                  <a:pt x="1698936" y="168500"/>
                  <a:pt x="1757970" y="169570"/>
                  <a:pt x="1648495" y="206062"/>
                </a:cubicBezTo>
                <a:lnTo>
                  <a:pt x="1532585" y="244699"/>
                </a:lnTo>
                <a:cubicBezTo>
                  <a:pt x="1519706" y="248992"/>
                  <a:pt x="1507484" y="256536"/>
                  <a:pt x="1493949" y="257577"/>
                </a:cubicBezTo>
                <a:lnTo>
                  <a:pt x="1326523" y="270456"/>
                </a:lnTo>
                <a:cubicBezTo>
                  <a:pt x="1313644" y="274749"/>
                  <a:pt x="1301326" y="281415"/>
                  <a:pt x="1287887" y="283335"/>
                </a:cubicBezTo>
                <a:cubicBezTo>
                  <a:pt x="1124138" y="306728"/>
                  <a:pt x="1091489" y="293333"/>
                  <a:pt x="901521" y="283335"/>
                </a:cubicBezTo>
                <a:cubicBezTo>
                  <a:pt x="884349" y="279042"/>
                  <a:pt x="866959" y="275542"/>
                  <a:pt x="850005" y="270456"/>
                </a:cubicBezTo>
                <a:cubicBezTo>
                  <a:pt x="823999" y="262654"/>
                  <a:pt x="799748" y="247401"/>
                  <a:pt x="772732" y="244699"/>
                </a:cubicBezTo>
                <a:lnTo>
                  <a:pt x="643943" y="231820"/>
                </a:lnTo>
                <a:lnTo>
                  <a:pt x="566670" y="206062"/>
                </a:lnTo>
                <a:cubicBezTo>
                  <a:pt x="553791" y="201769"/>
                  <a:pt x="541562" y="194310"/>
                  <a:pt x="528033" y="193183"/>
                </a:cubicBezTo>
                <a:lnTo>
                  <a:pt x="373487" y="180304"/>
                </a:lnTo>
                <a:cubicBezTo>
                  <a:pt x="354481" y="151795"/>
                  <a:pt x="338840" y="122864"/>
                  <a:pt x="309092" y="103031"/>
                </a:cubicBezTo>
                <a:cubicBezTo>
                  <a:pt x="297797" y="95501"/>
                  <a:pt x="283335" y="94445"/>
                  <a:pt x="270456" y="90152"/>
                </a:cubicBezTo>
                <a:cubicBezTo>
                  <a:pt x="223231" y="19315"/>
                  <a:pt x="270458" y="79422"/>
                  <a:pt x="206061" y="25758"/>
                </a:cubicBezTo>
                <a:cubicBezTo>
                  <a:pt x="192069" y="14098"/>
                  <a:pt x="163132" y="4293"/>
                  <a:pt x="1545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214438" y="2643188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ghtning Bolt 9"/>
          <p:cNvSpPr/>
          <p:nvPr/>
        </p:nvSpPr>
        <p:spPr>
          <a:xfrm rot="3033569">
            <a:off x="1146969" y="2840831"/>
            <a:ext cx="428625" cy="21431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1500188" y="2714625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1785938" y="2714625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ghtning Bolt 17"/>
          <p:cNvSpPr/>
          <p:nvPr/>
        </p:nvSpPr>
        <p:spPr>
          <a:xfrm rot="3033569">
            <a:off x="1432719" y="2912269"/>
            <a:ext cx="428625" cy="21431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Lightning Bolt 18"/>
          <p:cNvSpPr/>
          <p:nvPr/>
        </p:nvSpPr>
        <p:spPr>
          <a:xfrm rot="3033569">
            <a:off x="1718469" y="2912269"/>
            <a:ext cx="428625" cy="21431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43000" y="3214688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alibri" pitchFamily="34" charset="0"/>
              </a:rPr>
              <a:t>MT1-MMP</a:t>
            </a:r>
          </a:p>
        </p:txBody>
      </p:sp>
      <p:sp>
        <p:nvSpPr>
          <p:cNvPr id="22" name="Flowchart: Direct Access Storage 21"/>
          <p:cNvSpPr/>
          <p:nvPr/>
        </p:nvSpPr>
        <p:spPr>
          <a:xfrm rot="19868772" flipH="1">
            <a:off x="442913" y="4341813"/>
            <a:ext cx="3340100" cy="579437"/>
          </a:xfrm>
          <a:prstGeom prst="flowChartMagneticDrum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42938" y="3500438"/>
            <a:ext cx="2643187" cy="1428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>
            <a:off x="1500188" y="3500438"/>
            <a:ext cx="3500437" cy="3857625"/>
          </a:xfrm>
          <a:prstGeom prst="arc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5000625" y="5357813"/>
            <a:ext cx="3429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Direct Access Storage 29"/>
          <p:cNvSpPr/>
          <p:nvPr/>
        </p:nvSpPr>
        <p:spPr>
          <a:xfrm flipH="1">
            <a:off x="4857750" y="5421313"/>
            <a:ext cx="3338513" cy="579437"/>
          </a:xfrm>
          <a:prstGeom prst="flowChartMagneticDrum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305" name="TextBox 31"/>
          <p:cNvSpPr txBox="1">
            <a:spLocks noChangeArrowheads="1"/>
          </p:cNvSpPr>
          <p:nvPr/>
        </p:nvSpPr>
        <p:spPr bwMode="auto">
          <a:xfrm>
            <a:off x="3530600" y="4286250"/>
            <a:ext cx="1214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alibri" pitchFamily="34" charset="0"/>
              </a:rPr>
              <a:t>Basement </a:t>
            </a:r>
          </a:p>
          <a:p>
            <a:r>
              <a:rPr lang="en-GB" altLang="en-US">
                <a:latin typeface="Calibri" pitchFamily="34" charset="0"/>
              </a:rPr>
              <a:t>membrane</a:t>
            </a:r>
          </a:p>
        </p:txBody>
      </p:sp>
      <p:sp>
        <p:nvSpPr>
          <p:cNvPr id="12306" name="TextBox 32"/>
          <p:cNvSpPr txBox="1">
            <a:spLocks noChangeArrowheads="1"/>
          </p:cNvSpPr>
          <p:nvPr/>
        </p:nvSpPr>
        <p:spPr bwMode="auto">
          <a:xfrm rot="-1759550">
            <a:off x="1720850" y="4254500"/>
            <a:ext cx="1346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alibri" pitchFamily="34" charset="0"/>
              </a:rPr>
              <a:t>Blood vessel</a:t>
            </a:r>
          </a:p>
        </p:txBody>
      </p:sp>
      <p:sp>
        <p:nvSpPr>
          <p:cNvPr id="12307" name="TextBox 33"/>
          <p:cNvSpPr txBox="1">
            <a:spLocks noChangeArrowheads="1"/>
          </p:cNvSpPr>
          <p:nvPr/>
        </p:nvSpPr>
        <p:spPr bwMode="auto">
          <a:xfrm>
            <a:off x="6083300" y="5559425"/>
            <a:ext cx="134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alibri" pitchFamily="34" charset="0"/>
              </a:rPr>
              <a:t>Blood vessel</a:t>
            </a:r>
          </a:p>
        </p:txBody>
      </p:sp>
      <p:sp>
        <p:nvSpPr>
          <p:cNvPr id="50" name="Freeform 49"/>
          <p:cNvSpPr/>
          <p:nvPr/>
        </p:nvSpPr>
        <p:spPr>
          <a:xfrm>
            <a:off x="2143125" y="1571625"/>
            <a:ext cx="6254750" cy="3643313"/>
          </a:xfrm>
          <a:custGeom>
            <a:avLst/>
            <a:gdLst>
              <a:gd name="connsiteX0" fmla="*/ 463639 w 6254284"/>
              <a:gd name="connsiteY0" fmla="*/ 1032466 h 3891576"/>
              <a:gd name="connsiteX1" fmla="*/ 463639 w 6254284"/>
              <a:gd name="connsiteY1" fmla="*/ 1032466 h 3891576"/>
              <a:gd name="connsiteX2" fmla="*/ 618186 w 6254284"/>
              <a:gd name="connsiteY2" fmla="*/ 1006708 h 3891576"/>
              <a:gd name="connsiteX3" fmla="*/ 669701 w 6254284"/>
              <a:gd name="connsiteY3" fmla="*/ 980950 h 3891576"/>
              <a:gd name="connsiteX4" fmla="*/ 746975 w 6254284"/>
              <a:gd name="connsiteY4" fmla="*/ 968071 h 3891576"/>
              <a:gd name="connsiteX5" fmla="*/ 824248 w 6254284"/>
              <a:gd name="connsiteY5" fmla="*/ 929435 h 3891576"/>
              <a:gd name="connsiteX6" fmla="*/ 965915 w 6254284"/>
              <a:gd name="connsiteY6" fmla="*/ 890798 h 3891576"/>
              <a:gd name="connsiteX7" fmla="*/ 1043189 w 6254284"/>
              <a:gd name="connsiteY7" fmla="*/ 865040 h 3891576"/>
              <a:gd name="connsiteX8" fmla="*/ 1120462 w 6254284"/>
              <a:gd name="connsiteY8" fmla="*/ 813525 h 3891576"/>
              <a:gd name="connsiteX9" fmla="*/ 1171977 w 6254284"/>
              <a:gd name="connsiteY9" fmla="*/ 736252 h 3891576"/>
              <a:gd name="connsiteX10" fmla="*/ 1249251 w 6254284"/>
              <a:gd name="connsiteY10" fmla="*/ 633221 h 3891576"/>
              <a:gd name="connsiteX11" fmla="*/ 1339403 w 6254284"/>
              <a:gd name="connsiteY11" fmla="*/ 517311 h 3891576"/>
              <a:gd name="connsiteX12" fmla="*/ 1390918 w 6254284"/>
              <a:gd name="connsiteY12" fmla="*/ 440038 h 3891576"/>
              <a:gd name="connsiteX13" fmla="*/ 1455313 w 6254284"/>
              <a:gd name="connsiteY13" fmla="*/ 375643 h 3891576"/>
              <a:gd name="connsiteX14" fmla="*/ 1584101 w 6254284"/>
              <a:gd name="connsiteY14" fmla="*/ 208218 h 3891576"/>
              <a:gd name="connsiteX15" fmla="*/ 1622738 w 6254284"/>
              <a:gd name="connsiteY15" fmla="*/ 182460 h 3891576"/>
              <a:gd name="connsiteX16" fmla="*/ 1712890 w 6254284"/>
              <a:gd name="connsiteY16" fmla="*/ 169581 h 3891576"/>
              <a:gd name="connsiteX17" fmla="*/ 1751527 w 6254284"/>
              <a:gd name="connsiteY17" fmla="*/ 156702 h 3891576"/>
              <a:gd name="connsiteX18" fmla="*/ 1790163 w 6254284"/>
              <a:gd name="connsiteY18" fmla="*/ 130945 h 3891576"/>
              <a:gd name="connsiteX19" fmla="*/ 1854558 w 6254284"/>
              <a:gd name="connsiteY19" fmla="*/ 118066 h 3891576"/>
              <a:gd name="connsiteX20" fmla="*/ 2060620 w 6254284"/>
              <a:gd name="connsiteY20" fmla="*/ 92308 h 3891576"/>
              <a:gd name="connsiteX21" fmla="*/ 2112135 w 6254284"/>
              <a:gd name="connsiteY21" fmla="*/ 79429 h 3891576"/>
              <a:gd name="connsiteX22" fmla="*/ 2369713 w 6254284"/>
              <a:gd name="connsiteY22" fmla="*/ 40793 h 3891576"/>
              <a:gd name="connsiteX23" fmla="*/ 3039414 w 6254284"/>
              <a:gd name="connsiteY23" fmla="*/ 27914 h 3891576"/>
              <a:gd name="connsiteX24" fmla="*/ 3129566 w 6254284"/>
              <a:gd name="connsiteY24" fmla="*/ 2156 h 3891576"/>
              <a:gd name="connsiteX25" fmla="*/ 3193961 w 6254284"/>
              <a:gd name="connsiteY25" fmla="*/ 40793 h 3891576"/>
              <a:gd name="connsiteX26" fmla="*/ 3245476 w 6254284"/>
              <a:gd name="connsiteY26" fmla="*/ 66550 h 3891576"/>
              <a:gd name="connsiteX27" fmla="*/ 3309870 w 6254284"/>
              <a:gd name="connsiteY27" fmla="*/ 105187 h 3891576"/>
              <a:gd name="connsiteX28" fmla="*/ 3387144 w 6254284"/>
              <a:gd name="connsiteY28" fmla="*/ 130945 h 3891576"/>
              <a:gd name="connsiteX29" fmla="*/ 3451538 w 6254284"/>
              <a:gd name="connsiteY29" fmla="*/ 169581 h 3891576"/>
              <a:gd name="connsiteX30" fmla="*/ 3503053 w 6254284"/>
              <a:gd name="connsiteY30" fmla="*/ 195339 h 3891576"/>
              <a:gd name="connsiteX31" fmla="*/ 3541690 w 6254284"/>
              <a:gd name="connsiteY31" fmla="*/ 208218 h 3891576"/>
              <a:gd name="connsiteX32" fmla="*/ 3580327 w 6254284"/>
              <a:gd name="connsiteY32" fmla="*/ 233976 h 3891576"/>
              <a:gd name="connsiteX33" fmla="*/ 3644721 w 6254284"/>
              <a:gd name="connsiteY33" fmla="*/ 272612 h 3891576"/>
              <a:gd name="connsiteX34" fmla="*/ 3696237 w 6254284"/>
              <a:gd name="connsiteY34" fmla="*/ 298370 h 3891576"/>
              <a:gd name="connsiteX35" fmla="*/ 3812146 w 6254284"/>
              <a:gd name="connsiteY35" fmla="*/ 375643 h 3891576"/>
              <a:gd name="connsiteX36" fmla="*/ 3902299 w 6254284"/>
              <a:gd name="connsiteY36" fmla="*/ 414280 h 3891576"/>
              <a:gd name="connsiteX37" fmla="*/ 4018208 w 6254284"/>
              <a:gd name="connsiteY37" fmla="*/ 452916 h 3891576"/>
              <a:gd name="connsiteX38" fmla="*/ 4146997 w 6254284"/>
              <a:gd name="connsiteY38" fmla="*/ 517311 h 3891576"/>
              <a:gd name="connsiteX39" fmla="*/ 4198513 w 6254284"/>
              <a:gd name="connsiteY39" fmla="*/ 594584 h 3891576"/>
              <a:gd name="connsiteX40" fmla="*/ 4224270 w 6254284"/>
              <a:gd name="connsiteY40" fmla="*/ 646100 h 3891576"/>
              <a:gd name="connsiteX41" fmla="*/ 4275786 w 6254284"/>
              <a:gd name="connsiteY41" fmla="*/ 723373 h 3891576"/>
              <a:gd name="connsiteX42" fmla="*/ 4288665 w 6254284"/>
              <a:gd name="connsiteY42" fmla="*/ 762009 h 3891576"/>
              <a:gd name="connsiteX43" fmla="*/ 4327301 w 6254284"/>
              <a:gd name="connsiteY43" fmla="*/ 813525 h 3891576"/>
              <a:gd name="connsiteX44" fmla="*/ 4365938 w 6254284"/>
              <a:gd name="connsiteY44" fmla="*/ 877919 h 3891576"/>
              <a:gd name="connsiteX45" fmla="*/ 4443211 w 6254284"/>
              <a:gd name="connsiteY45" fmla="*/ 1019587 h 3891576"/>
              <a:gd name="connsiteX46" fmla="*/ 4520484 w 6254284"/>
              <a:gd name="connsiteY46" fmla="*/ 1096860 h 3891576"/>
              <a:gd name="connsiteX47" fmla="*/ 4559121 w 6254284"/>
              <a:gd name="connsiteY47" fmla="*/ 1135497 h 3891576"/>
              <a:gd name="connsiteX48" fmla="*/ 4584879 w 6254284"/>
              <a:gd name="connsiteY48" fmla="*/ 1174133 h 3891576"/>
              <a:gd name="connsiteX49" fmla="*/ 4597758 w 6254284"/>
              <a:gd name="connsiteY49" fmla="*/ 1212770 h 3891576"/>
              <a:gd name="connsiteX50" fmla="*/ 4623515 w 6254284"/>
              <a:gd name="connsiteY50" fmla="*/ 1251407 h 3891576"/>
              <a:gd name="connsiteX51" fmla="*/ 4636394 w 6254284"/>
              <a:gd name="connsiteY51" fmla="*/ 1315801 h 3891576"/>
              <a:gd name="connsiteX52" fmla="*/ 4662152 w 6254284"/>
              <a:gd name="connsiteY52" fmla="*/ 1393074 h 3891576"/>
              <a:gd name="connsiteX53" fmla="*/ 4675031 w 6254284"/>
              <a:gd name="connsiteY53" fmla="*/ 1431711 h 3891576"/>
              <a:gd name="connsiteX54" fmla="*/ 4687910 w 6254284"/>
              <a:gd name="connsiteY54" fmla="*/ 1470347 h 3891576"/>
              <a:gd name="connsiteX55" fmla="*/ 4700789 w 6254284"/>
              <a:gd name="connsiteY55" fmla="*/ 1560500 h 3891576"/>
              <a:gd name="connsiteX56" fmla="*/ 4752304 w 6254284"/>
              <a:gd name="connsiteY56" fmla="*/ 1637773 h 3891576"/>
              <a:gd name="connsiteX57" fmla="*/ 4778062 w 6254284"/>
              <a:gd name="connsiteY57" fmla="*/ 1727925 h 3891576"/>
              <a:gd name="connsiteX58" fmla="*/ 4803820 w 6254284"/>
              <a:gd name="connsiteY58" fmla="*/ 1805198 h 3891576"/>
              <a:gd name="connsiteX59" fmla="*/ 4816699 w 6254284"/>
              <a:gd name="connsiteY59" fmla="*/ 1843835 h 3891576"/>
              <a:gd name="connsiteX60" fmla="*/ 4829577 w 6254284"/>
              <a:gd name="connsiteY60" fmla="*/ 2037018 h 3891576"/>
              <a:gd name="connsiteX61" fmla="*/ 4855335 w 6254284"/>
              <a:gd name="connsiteY61" fmla="*/ 2114291 h 3891576"/>
              <a:gd name="connsiteX62" fmla="*/ 4868214 w 6254284"/>
              <a:gd name="connsiteY62" fmla="*/ 2204443 h 3891576"/>
              <a:gd name="connsiteX63" fmla="*/ 4906851 w 6254284"/>
              <a:gd name="connsiteY63" fmla="*/ 2191564 h 3891576"/>
              <a:gd name="connsiteX64" fmla="*/ 4932608 w 6254284"/>
              <a:gd name="connsiteY64" fmla="*/ 2152928 h 3891576"/>
              <a:gd name="connsiteX65" fmla="*/ 4971245 w 6254284"/>
              <a:gd name="connsiteY65" fmla="*/ 2127170 h 3891576"/>
              <a:gd name="connsiteX66" fmla="*/ 4984124 w 6254284"/>
              <a:gd name="connsiteY66" fmla="*/ 2088533 h 3891576"/>
              <a:gd name="connsiteX67" fmla="*/ 5061397 w 6254284"/>
              <a:gd name="connsiteY67" fmla="*/ 2062776 h 3891576"/>
              <a:gd name="connsiteX68" fmla="*/ 5190186 w 6254284"/>
              <a:gd name="connsiteY68" fmla="*/ 2024139 h 3891576"/>
              <a:gd name="connsiteX69" fmla="*/ 5228822 w 6254284"/>
              <a:gd name="connsiteY69" fmla="*/ 1985502 h 3891576"/>
              <a:gd name="connsiteX70" fmla="*/ 5306096 w 6254284"/>
              <a:gd name="connsiteY70" fmla="*/ 1972624 h 3891576"/>
              <a:gd name="connsiteX71" fmla="*/ 5344732 w 6254284"/>
              <a:gd name="connsiteY71" fmla="*/ 1959745 h 3891576"/>
              <a:gd name="connsiteX72" fmla="*/ 5434884 w 6254284"/>
              <a:gd name="connsiteY72" fmla="*/ 1946866 h 3891576"/>
              <a:gd name="connsiteX73" fmla="*/ 5679583 w 6254284"/>
              <a:gd name="connsiteY73" fmla="*/ 1959745 h 3891576"/>
              <a:gd name="connsiteX74" fmla="*/ 5795493 w 6254284"/>
              <a:gd name="connsiteY74" fmla="*/ 1998381 h 3891576"/>
              <a:gd name="connsiteX75" fmla="*/ 5911403 w 6254284"/>
              <a:gd name="connsiteY75" fmla="*/ 2037018 h 3891576"/>
              <a:gd name="connsiteX76" fmla="*/ 5950039 w 6254284"/>
              <a:gd name="connsiteY76" fmla="*/ 2049897 h 3891576"/>
              <a:gd name="connsiteX77" fmla="*/ 6014434 w 6254284"/>
              <a:gd name="connsiteY77" fmla="*/ 2101412 h 3891576"/>
              <a:gd name="connsiteX78" fmla="*/ 6053070 w 6254284"/>
              <a:gd name="connsiteY78" fmla="*/ 2140049 h 3891576"/>
              <a:gd name="connsiteX79" fmla="*/ 6091707 w 6254284"/>
              <a:gd name="connsiteY79" fmla="*/ 2152928 h 3891576"/>
              <a:gd name="connsiteX80" fmla="*/ 6130344 w 6254284"/>
              <a:gd name="connsiteY80" fmla="*/ 2178686 h 3891576"/>
              <a:gd name="connsiteX81" fmla="*/ 6168980 w 6254284"/>
              <a:gd name="connsiteY81" fmla="*/ 2655204 h 3891576"/>
              <a:gd name="connsiteX82" fmla="*/ 6143222 w 6254284"/>
              <a:gd name="connsiteY82" fmla="*/ 2835508 h 3891576"/>
              <a:gd name="connsiteX83" fmla="*/ 6143222 w 6254284"/>
              <a:gd name="connsiteY83" fmla="*/ 3621119 h 3891576"/>
              <a:gd name="connsiteX84" fmla="*/ 6117465 w 6254284"/>
              <a:gd name="connsiteY84" fmla="*/ 3698393 h 3891576"/>
              <a:gd name="connsiteX85" fmla="*/ 6027313 w 6254284"/>
              <a:gd name="connsiteY85" fmla="*/ 3788545 h 3891576"/>
              <a:gd name="connsiteX86" fmla="*/ 5950039 w 6254284"/>
              <a:gd name="connsiteY86" fmla="*/ 3814302 h 3891576"/>
              <a:gd name="connsiteX87" fmla="*/ 5937161 w 6254284"/>
              <a:gd name="connsiteY87" fmla="*/ 3852939 h 3891576"/>
              <a:gd name="connsiteX88" fmla="*/ 5911403 w 6254284"/>
              <a:gd name="connsiteY88" fmla="*/ 3891576 h 3891576"/>
              <a:gd name="connsiteX89" fmla="*/ 2923504 w 6254284"/>
              <a:gd name="connsiteY89" fmla="*/ 3865818 h 3891576"/>
              <a:gd name="connsiteX90" fmla="*/ 2820473 w 6254284"/>
              <a:gd name="connsiteY90" fmla="*/ 3260511 h 3891576"/>
              <a:gd name="connsiteX91" fmla="*/ 2820473 w 6254284"/>
              <a:gd name="connsiteY91" fmla="*/ 3260511 h 3891576"/>
              <a:gd name="connsiteX92" fmla="*/ 2768958 w 6254284"/>
              <a:gd name="connsiteY92" fmla="*/ 3157480 h 3891576"/>
              <a:gd name="connsiteX93" fmla="*/ 2730321 w 6254284"/>
              <a:gd name="connsiteY93" fmla="*/ 3118843 h 3891576"/>
              <a:gd name="connsiteX94" fmla="*/ 2717442 w 6254284"/>
              <a:gd name="connsiteY94" fmla="*/ 3080207 h 3891576"/>
              <a:gd name="connsiteX95" fmla="*/ 2691684 w 6254284"/>
              <a:gd name="connsiteY95" fmla="*/ 3041570 h 3891576"/>
              <a:gd name="connsiteX96" fmla="*/ 2640169 w 6254284"/>
              <a:gd name="connsiteY96" fmla="*/ 2835508 h 3891576"/>
              <a:gd name="connsiteX97" fmla="*/ 2627290 w 6254284"/>
              <a:gd name="connsiteY97" fmla="*/ 2796871 h 3891576"/>
              <a:gd name="connsiteX98" fmla="*/ 2614411 w 6254284"/>
              <a:gd name="connsiteY98" fmla="*/ 2758235 h 3891576"/>
              <a:gd name="connsiteX99" fmla="*/ 2537138 w 6254284"/>
              <a:gd name="connsiteY99" fmla="*/ 2719598 h 3891576"/>
              <a:gd name="connsiteX100" fmla="*/ 2511380 w 6254284"/>
              <a:gd name="connsiteY100" fmla="*/ 2680962 h 3891576"/>
              <a:gd name="connsiteX101" fmla="*/ 2434107 w 6254284"/>
              <a:gd name="connsiteY101" fmla="*/ 2629446 h 3891576"/>
              <a:gd name="connsiteX102" fmla="*/ 2382592 w 6254284"/>
              <a:gd name="connsiteY102" fmla="*/ 2552173 h 3891576"/>
              <a:gd name="connsiteX103" fmla="*/ 2318197 w 6254284"/>
              <a:gd name="connsiteY103" fmla="*/ 2474900 h 3891576"/>
              <a:gd name="connsiteX104" fmla="*/ 2240924 w 6254284"/>
              <a:gd name="connsiteY104" fmla="*/ 2423384 h 3891576"/>
              <a:gd name="connsiteX105" fmla="*/ 2202287 w 6254284"/>
              <a:gd name="connsiteY105" fmla="*/ 2397626 h 3891576"/>
              <a:gd name="connsiteX106" fmla="*/ 2163651 w 6254284"/>
              <a:gd name="connsiteY106" fmla="*/ 2371869 h 3891576"/>
              <a:gd name="connsiteX107" fmla="*/ 2060620 w 6254284"/>
              <a:gd name="connsiteY107" fmla="*/ 2255959 h 3891576"/>
              <a:gd name="connsiteX108" fmla="*/ 2021983 w 6254284"/>
              <a:gd name="connsiteY108" fmla="*/ 2230201 h 3891576"/>
              <a:gd name="connsiteX109" fmla="*/ 1983346 w 6254284"/>
              <a:gd name="connsiteY109" fmla="*/ 2217322 h 3891576"/>
              <a:gd name="connsiteX110" fmla="*/ 1893194 w 6254284"/>
              <a:gd name="connsiteY110" fmla="*/ 2178686 h 3891576"/>
              <a:gd name="connsiteX111" fmla="*/ 1854558 w 6254284"/>
              <a:gd name="connsiteY111" fmla="*/ 2152928 h 3891576"/>
              <a:gd name="connsiteX112" fmla="*/ 1803042 w 6254284"/>
              <a:gd name="connsiteY112" fmla="*/ 2140049 h 3891576"/>
              <a:gd name="connsiteX113" fmla="*/ 1764406 w 6254284"/>
              <a:gd name="connsiteY113" fmla="*/ 2127170 h 3891576"/>
              <a:gd name="connsiteX114" fmla="*/ 1712890 w 6254284"/>
              <a:gd name="connsiteY114" fmla="*/ 2101412 h 3891576"/>
              <a:gd name="connsiteX115" fmla="*/ 1661375 w 6254284"/>
              <a:gd name="connsiteY115" fmla="*/ 2088533 h 3891576"/>
              <a:gd name="connsiteX116" fmla="*/ 1584101 w 6254284"/>
              <a:gd name="connsiteY116" fmla="*/ 2062776 h 3891576"/>
              <a:gd name="connsiteX117" fmla="*/ 1545465 w 6254284"/>
              <a:gd name="connsiteY117" fmla="*/ 2049897 h 3891576"/>
              <a:gd name="connsiteX118" fmla="*/ 1455313 w 6254284"/>
              <a:gd name="connsiteY118" fmla="*/ 2037018 h 3891576"/>
              <a:gd name="connsiteX119" fmla="*/ 1403797 w 6254284"/>
              <a:gd name="connsiteY119" fmla="*/ 2024139 h 3891576"/>
              <a:gd name="connsiteX120" fmla="*/ 1313645 w 6254284"/>
              <a:gd name="connsiteY120" fmla="*/ 2011260 h 3891576"/>
              <a:gd name="connsiteX121" fmla="*/ 1133341 w 6254284"/>
              <a:gd name="connsiteY121" fmla="*/ 1998381 h 3891576"/>
              <a:gd name="connsiteX122" fmla="*/ 1094704 w 6254284"/>
              <a:gd name="connsiteY122" fmla="*/ 2011260 h 3891576"/>
              <a:gd name="connsiteX123" fmla="*/ 1043189 w 6254284"/>
              <a:gd name="connsiteY123" fmla="*/ 2024139 h 3891576"/>
              <a:gd name="connsiteX124" fmla="*/ 978794 w 6254284"/>
              <a:gd name="connsiteY124" fmla="*/ 2101412 h 3891576"/>
              <a:gd name="connsiteX125" fmla="*/ 953037 w 6254284"/>
              <a:gd name="connsiteY125" fmla="*/ 2127170 h 3891576"/>
              <a:gd name="connsiteX126" fmla="*/ 0 w 6254284"/>
              <a:gd name="connsiteY126" fmla="*/ 1534742 h 3891576"/>
              <a:gd name="connsiteX127" fmla="*/ 463639 w 6254284"/>
              <a:gd name="connsiteY127" fmla="*/ 1032466 h 389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254284" h="3891576">
                <a:moveTo>
                  <a:pt x="463639" y="1032466"/>
                </a:moveTo>
                <a:lnTo>
                  <a:pt x="463639" y="1032466"/>
                </a:lnTo>
                <a:cubicBezTo>
                  <a:pt x="515155" y="1023880"/>
                  <a:pt x="567519" y="1019375"/>
                  <a:pt x="618186" y="1006708"/>
                </a:cubicBezTo>
                <a:cubicBezTo>
                  <a:pt x="636811" y="1002052"/>
                  <a:pt x="651312" y="986467"/>
                  <a:pt x="669701" y="980950"/>
                </a:cubicBezTo>
                <a:cubicBezTo>
                  <a:pt x="694713" y="973446"/>
                  <a:pt x="721217" y="972364"/>
                  <a:pt x="746975" y="968071"/>
                </a:cubicBezTo>
                <a:cubicBezTo>
                  <a:pt x="772733" y="955192"/>
                  <a:pt x="797370" y="939773"/>
                  <a:pt x="824248" y="929435"/>
                </a:cubicBezTo>
                <a:cubicBezTo>
                  <a:pt x="891538" y="903554"/>
                  <a:pt x="906667" y="908573"/>
                  <a:pt x="965915" y="890798"/>
                </a:cubicBezTo>
                <a:cubicBezTo>
                  <a:pt x="991921" y="882996"/>
                  <a:pt x="1020598" y="880101"/>
                  <a:pt x="1043189" y="865040"/>
                </a:cubicBezTo>
                <a:lnTo>
                  <a:pt x="1120462" y="813525"/>
                </a:lnTo>
                <a:cubicBezTo>
                  <a:pt x="1137634" y="787767"/>
                  <a:pt x="1153403" y="761017"/>
                  <a:pt x="1171977" y="736252"/>
                </a:cubicBezTo>
                <a:cubicBezTo>
                  <a:pt x="1197735" y="701908"/>
                  <a:pt x="1225438" y="668941"/>
                  <a:pt x="1249251" y="633221"/>
                </a:cubicBezTo>
                <a:cubicBezTo>
                  <a:pt x="1310869" y="540792"/>
                  <a:pt x="1278876" y="577837"/>
                  <a:pt x="1339403" y="517311"/>
                </a:cubicBezTo>
                <a:cubicBezTo>
                  <a:pt x="1362036" y="449411"/>
                  <a:pt x="1337323" y="504352"/>
                  <a:pt x="1390918" y="440038"/>
                </a:cubicBezTo>
                <a:cubicBezTo>
                  <a:pt x="1444580" y="375643"/>
                  <a:pt x="1384479" y="422866"/>
                  <a:pt x="1455313" y="375643"/>
                </a:cubicBezTo>
                <a:cubicBezTo>
                  <a:pt x="1510214" y="293290"/>
                  <a:pt x="1518496" y="264451"/>
                  <a:pt x="1584101" y="208218"/>
                </a:cubicBezTo>
                <a:cubicBezTo>
                  <a:pt x="1595853" y="198145"/>
                  <a:pt x="1607912" y="186908"/>
                  <a:pt x="1622738" y="182460"/>
                </a:cubicBezTo>
                <a:cubicBezTo>
                  <a:pt x="1651814" y="173737"/>
                  <a:pt x="1682839" y="173874"/>
                  <a:pt x="1712890" y="169581"/>
                </a:cubicBezTo>
                <a:cubicBezTo>
                  <a:pt x="1725769" y="165288"/>
                  <a:pt x="1739385" y="162773"/>
                  <a:pt x="1751527" y="156702"/>
                </a:cubicBezTo>
                <a:cubicBezTo>
                  <a:pt x="1765371" y="149780"/>
                  <a:pt x="1775670" y="136380"/>
                  <a:pt x="1790163" y="130945"/>
                </a:cubicBezTo>
                <a:cubicBezTo>
                  <a:pt x="1810659" y="123259"/>
                  <a:pt x="1832860" y="120959"/>
                  <a:pt x="1854558" y="118066"/>
                </a:cubicBezTo>
                <a:cubicBezTo>
                  <a:pt x="1987721" y="100311"/>
                  <a:pt x="1953869" y="113658"/>
                  <a:pt x="2060620" y="92308"/>
                </a:cubicBezTo>
                <a:cubicBezTo>
                  <a:pt x="2077976" y="88837"/>
                  <a:pt x="2094779" y="82900"/>
                  <a:pt x="2112135" y="79429"/>
                </a:cubicBezTo>
                <a:cubicBezTo>
                  <a:pt x="2163829" y="69090"/>
                  <a:pt x="2362259" y="41132"/>
                  <a:pt x="2369713" y="40793"/>
                </a:cubicBezTo>
                <a:cubicBezTo>
                  <a:pt x="2592758" y="30655"/>
                  <a:pt x="2816180" y="32207"/>
                  <a:pt x="3039414" y="27914"/>
                </a:cubicBezTo>
                <a:cubicBezTo>
                  <a:pt x="3052672" y="23495"/>
                  <a:pt x="3119864" y="0"/>
                  <a:pt x="3129566" y="2156"/>
                </a:cubicBezTo>
                <a:cubicBezTo>
                  <a:pt x="3154002" y="7586"/>
                  <a:pt x="3172079" y="28636"/>
                  <a:pt x="3193961" y="40793"/>
                </a:cubicBezTo>
                <a:cubicBezTo>
                  <a:pt x="3210743" y="50117"/>
                  <a:pt x="3228694" y="57226"/>
                  <a:pt x="3245476" y="66550"/>
                </a:cubicBezTo>
                <a:cubicBezTo>
                  <a:pt x="3267358" y="78707"/>
                  <a:pt x="3287082" y="94829"/>
                  <a:pt x="3309870" y="105187"/>
                </a:cubicBezTo>
                <a:cubicBezTo>
                  <a:pt x="3334588" y="116422"/>
                  <a:pt x="3362426" y="119710"/>
                  <a:pt x="3387144" y="130945"/>
                </a:cubicBezTo>
                <a:cubicBezTo>
                  <a:pt x="3409932" y="141303"/>
                  <a:pt x="3429656" y="157424"/>
                  <a:pt x="3451538" y="169581"/>
                </a:cubicBezTo>
                <a:cubicBezTo>
                  <a:pt x="3468321" y="178905"/>
                  <a:pt x="3485407" y="187776"/>
                  <a:pt x="3503053" y="195339"/>
                </a:cubicBezTo>
                <a:cubicBezTo>
                  <a:pt x="3515531" y="200687"/>
                  <a:pt x="3529548" y="202147"/>
                  <a:pt x="3541690" y="208218"/>
                </a:cubicBezTo>
                <a:cubicBezTo>
                  <a:pt x="3555535" y="215140"/>
                  <a:pt x="3567201" y="225772"/>
                  <a:pt x="3580327" y="233976"/>
                </a:cubicBezTo>
                <a:cubicBezTo>
                  <a:pt x="3601554" y="247243"/>
                  <a:pt x="3622839" y="260456"/>
                  <a:pt x="3644721" y="272612"/>
                </a:cubicBezTo>
                <a:cubicBezTo>
                  <a:pt x="3661504" y="281936"/>
                  <a:pt x="3679956" y="288195"/>
                  <a:pt x="3696237" y="298370"/>
                </a:cubicBezTo>
                <a:cubicBezTo>
                  <a:pt x="3782522" y="352299"/>
                  <a:pt x="3712151" y="325646"/>
                  <a:pt x="3812146" y="375643"/>
                </a:cubicBezTo>
                <a:cubicBezTo>
                  <a:pt x="3841389" y="390264"/>
                  <a:pt x="3871686" y="402800"/>
                  <a:pt x="3902299" y="414280"/>
                </a:cubicBezTo>
                <a:cubicBezTo>
                  <a:pt x="3940432" y="428580"/>
                  <a:pt x="3981781" y="434703"/>
                  <a:pt x="4018208" y="452916"/>
                </a:cubicBezTo>
                <a:lnTo>
                  <a:pt x="4146997" y="517311"/>
                </a:lnTo>
                <a:cubicBezTo>
                  <a:pt x="4174625" y="600193"/>
                  <a:pt x="4138216" y="510167"/>
                  <a:pt x="4198513" y="594584"/>
                </a:cubicBezTo>
                <a:cubicBezTo>
                  <a:pt x="4209672" y="610207"/>
                  <a:pt x="4214392" y="629637"/>
                  <a:pt x="4224270" y="646100"/>
                </a:cubicBezTo>
                <a:cubicBezTo>
                  <a:pt x="4240197" y="672645"/>
                  <a:pt x="4265996" y="694005"/>
                  <a:pt x="4275786" y="723373"/>
                </a:cubicBezTo>
                <a:cubicBezTo>
                  <a:pt x="4280079" y="736252"/>
                  <a:pt x="4281930" y="750222"/>
                  <a:pt x="4288665" y="762009"/>
                </a:cubicBezTo>
                <a:cubicBezTo>
                  <a:pt x="4299314" y="780646"/>
                  <a:pt x="4315395" y="795665"/>
                  <a:pt x="4327301" y="813525"/>
                </a:cubicBezTo>
                <a:cubicBezTo>
                  <a:pt x="4341186" y="834353"/>
                  <a:pt x="4354070" y="855879"/>
                  <a:pt x="4365938" y="877919"/>
                </a:cubicBezTo>
                <a:cubicBezTo>
                  <a:pt x="4375989" y="896586"/>
                  <a:pt x="4415659" y="988591"/>
                  <a:pt x="4443211" y="1019587"/>
                </a:cubicBezTo>
                <a:cubicBezTo>
                  <a:pt x="4467412" y="1046813"/>
                  <a:pt x="4494726" y="1071102"/>
                  <a:pt x="4520484" y="1096860"/>
                </a:cubicBezTo>
                <a:cubicBezTo>
                  <a:pt x="4533363" y="1109739"/>
                  <a:pt x="4549018" y="1120342"/>
                  <a:pt x="4559121" y="1135497"/>
                </a:cubicBezTo>
                <a:lnTo>
                  <a:pt x="4584879" y="1174133"/>
                </a:lnTo>
                <a:cubicBezTo>
                  <a:pt x="4589172" y="1187012"/>
                  <a:pt x="4591687" y="1200627"/>
                  <a:pt x="4597758" y="1212770"/>
                </a:cubicBezTo>
                <a:cubicBezTo>
                  <a:pt x="4604680" y="1226614"/>
                  <a:pt x="4618080" y="1236914"/>
                  <a:pt x="4623515" y="1251407"/>
                </a:cubicBezTo>
                <a:cubicBezTo>
                  <a:pt x="4631201" y="1271903"/>
                  <a:pt x="4630634" y="1294683"/>
                  <a:pt x="4636394" y="1315801"/>
                </a:cubicBezTo>
                <a:cubicBezTo>
                  <a:pt x="4643538" y="1341995"/>
                  <a:pt x="4653566" y="1367316"/>
                  <a:pt x="4662152" y="1393074"/>
                </a:cubicBezTo>
                <a:lnTo>
                  <a:pt x="4675031" y="1431711"/>
                </a:lnTo>
                <a:lnTo>
                  <a:pt x="4687910" y="1470347"/>
                </a:lnTo>
                <a:cubicBezTo>
                  <a:pt x="4692203" y="1500398"/>
                  <a:pt x="4689892" y="1532167"/>
                  <a:pt x="4700789" y="1560500"/>
                </a:cubicBezTo>
                <a:cubicBezTo>
                  <a:pt x="4711902" y="1589393"/>
                  <a:pt x="4742514" y="1608405"/>
                  <a:pt x="4752304" y="1637773"/>
                </a:cubicBezTo>
                <a:cubicBezTo>
                  <a:pt x="4795583" y="1767607"/>
                  <a:pt x="4729551" y="1566224"/>
                  <a:pt x="4778062" y="1727925"/>
                </a:cubicBezTo>
                <a:cubicBezTo>
                  <a:pt x="4785864" y="1753931"/>
                  <a:pt x="4795234" y="1779440"/>
                  <a:pt x="4803820" y="1805198"/>
                </a:cubicBezTo>
                <a:lnTo>
                  <a:pt x="4816699" y="1843835"/>
                </a:lnTo>
                <a:cubicBezTo>
                  <a:pt x="4820992" y="1908229"/>
                  <a:pt x="4820450" y="1973129"/>
                  <a:pt x="4829577" y="2037018"/>
                </a:cubicBezTo>
                <a:cubicBezTo>
                  <a:pt x="4833417" y="2063896"/>
                  <a:pt x="4855335" y="2114291"/>
                  <a:pt x="4855335" y="2114291"/>
                </a:cubicBezTo>
                <a:cubicBezTo>
                  <a:pt x="4859628" y="2144342"/>
                  <a:pt x="4851376" y="2179186"/>
                  <a:pt x="4868214" y="2204443"/>
                </a:cubicBezTo>
                <a:cubicBezTo>
                  <a:pt x="4875744" y="2215739"/>
                  <a:pt x="4896250" y="2200045"/>
                  <a:pt x="4906851" y="2191564"/>
                </a:cubicBezTo>
                <a:cubicBezTo>
                  <a:pt x="4918937" y="2181895"/>
                  <a:pt x="4921663" y="2163873"/>
                  <a:pt x="4932608" y="2152928"/>
                </a:cubicBezTo>
                <a:cubicBezTo>
                  <a:pt x="4943553" y="2141983"/>
                  <a:pt x="4958366" y="2135756"/>
                  <a:pt x="4971245" y="2127170"/>
                </a:cubicBezTo>
                <a:cubicBezTo>
                  <a:pt x="4975538" y="2114291"/>
                  <a:pt x="4973077" y="2096424"/>
                  <a:pt x="4984124" y="2088533"/>
                </a:cubicBezTo>
                <a:cubicBezTo>
                  <a:pt x="5006218" y="2072752"/>
                  <a:pt x="5038806" y="2077837"/>
                  <a:pt x="5061397" y="2062776"/>
                </a:cubicBezTo>
                <a:cubicBezTo>
                  <a:pt x="5125292" y="2020180"/>
                  <a:pt x="5084711" y="2039207"/>
                  <a:pt x="5190186" y="2024139"/>
                </a:cubicBezTo>
                <a:cubicBezTo>
                  <a:pt x="5203065" y="2011260"/>
                  <a:pt x="5212178" y="1992899"/>
                  <a:pt x="5228822" y="1985502"/>
                </a:cubicBezTo>
                <a:cubicBezTo>
                  <a:pt x="5252685" y="1974897"/>
                  <a:pt x="5280605" y="1978289"/>
                  <a:pt x="5306096" y="1972624"/>
                </a:cubicBezTo>
                <a:cubicBezTo>
                  <a:pt x="5319348" y="1969679"/>
                  <a:pt x="5331420" y="1962407"/>
                  <a:pt x="5344732" y="1959745"/>
                </a:cubicBezTo>
                <a:cubicBezTo>
                  <a:pt x="5374498" y="1953792"/>
                  <a:pt x="5404833" y="1951159"/>
                  <a:pt x="5434884" y="1946866"/>
                </a:cubicBezTo>
                <a:cubicBezTo>
                  <a:pt x="5516450" y="1951159"/>
                  <a:pt x="5598486" y="1950013"/>
                  <a:pt x="5679583" y="1959745"/>
                </a:cubicBezTo>
                <a:cubicBezTo>
                  <a:pt x="5679587" y="1959745"/>
                  <a:pt x="5776173" y="1991941"/>
                  <a:pt x="5795493" y="1998381"/>
                </a:cubicBezTo>
                <a:lnTo>
                  <a:pt x="5911403" y="2037018"/>
                </a:lnTo>
                <a:lnTo>
                  <a:pt x="5950039" y="2049897"/>
                </a:lnTo>
                <a:cubicBezTo>
                  <a:pt x="6007647" y="2136307"/>
                  <a:pt x="5939783" y="2051644"/>
                  <a:pt x="6014434" y="2101412"/>
                </a:cubicBezTo>
                <a:cubicBezTo>
                  <a:pt x="6029588" y="2111515"/>
                  <a:pt x="6037916" y="2129946"/>
                  <a:pt x="6053070" y="2140049"/>
                </a:cubicBezTo>
                <a:cubicBezTo>
                  <a:pt x="6064366" y="2147579"/>
                  <a:pt x="6079565" y="2146857"/>
                  <a:pt x="6091707" y="2152928"/>
                </a:cubicBezTo>
                <a:cubicBezTo>
                  <a:pt x="6105552" y="2159850"/>
                  <a:pt x="6117465" y="2170100"/>
                  <a:pt x="6130344" y="2178686"/>
                </a:cubicBezTo>
                <a:cubicBezTo>
                  <a:pt x="6254284" y="2364597"/>
                  <a:pt x="6189025" y="2234270"/>
                  <a:pt x="6168980" y="2655204"/>
                </a:cubicBezTo>
                <a:cubicBezTo>
                  <a:pt x="6162710" y="2786877"/>
                  <a:pt x="6168852" y="2758619"/>
                  <a:pt x="6143222" y="2835508"/>
                </a:cubicBezTo>
                <a:cubicBezTo>
                  <a:pt x="6147583" y="3018672"/>
                  <a:pt x="6170318" y="3395312"/>
                  <a:pt x="6143222" y="3621119"/>
                </a:cubicBezTo>
                <a:cubicBezTo>
                  <a:pt x="6139987" y="3648077"/>
                  <a:pt x="6126051" y="3672635"/>
                  <a:pt x="6117465" y="3698393"/>
                </a:cubicBezTo>
                <a:cubicBezTo>
                  <a:pt x="6099653" y="3751831"/>
                  <a:pt x="6104807" y="3762715"/>
                  <a:pt x="6027313" y="3788545"/>
                </a:cubicBezTo>
                <a:lnTo>
                  <a:pt x="5950039" y="3814302"/>
                </a:lnTo>
                <a:cubicBezTo>
                  <a:pt x="5945746" y="3827181"/>
                  <a:pt x="5943232" y="3840797"/>
                  <a:pt x="5937161" y="3852939"/>
                </a:cubicBezTo>
                <a:cubicBezTo>
                  <a:pt x="5930239" y="3866784"/>
                  <a:pt x="5911403" y="3891576"/>
                  <a:pt x="5911403" y="3891576"/>
                </a:cubicBezTo>
                <a:lnTo>
                  <a:pt x="2923504" y="3865818"/>
                </a:lnTo>
                <a:lnTo>
                  <a:pt x="2820473" y="3260511"/>
                </a:lnTo>
                <a:lnTo>
                  <a:pt x="2820473" y="3260511"/>
                </a:lnTo>
                <a:cubicBezTo>
                  <a:pt x="2803301" y="3226167"/>
                  <a:pt x="2789573" y="3189874"/>
                  <a:pt x="2768958" y="3157480"/>
                </a:cubicBezTo>
                <a:cubicBezTo>
                  <a:pt x="2759180" y="3142114"/>
                  <a:pt x="2740424" y="3133998"/>
                  <a:pt x="2730321" y="3118843"/>
                </a:cubicBezTo>
                <a:cubicBezTo>
                  <a:pt x="2722791" y="3107548"/>
                  <a:pt x="2723513" y="3092349"/>
                  <a:pt x="2717442" y="3080207"/>
                </a:cubicBezTo>
                <a:cubicBezTo>
                  <a:pt x="2710520" y="3066363"/>
                  <a:pt x="2700270" y="3054449"/>
                  <a:pt x="2691684" y="3041570"/>
                </a:cubicBezTo>
                <a:cubicBezTo>
                  <a:pt x="2660602" y="2886155"/>
                  <a:pt x="2679772" y="2954315"/>
                  <a:pt x="2640169" y="2835508"/>
                </a:cubicBezTo>
                <a:lnTo>
                  <a:pt x="2627290" y="2796871"/>
                </a:lnTo>
                <a:cubicBezTo>
                  <a:pt x="2622997" y="2783992"/>
                  <a:pt x="2627290" y="2762528"/>
                  <a:pt x="2614411" y="2758235"/>
                </a:cubicBezTo>
                <a:cubicBezTo>
                  <a:pt x="2561091" y="2740461"/>
                  <a:pt x="2587070" y="2752886"/>
                  <a:pt x="2537138" y="2719598"/>
                </a:cubicBezTo>
                <a:cubicBezTo>
                  <a:pt x="2528552" y="2706719"/>
                  <a:pt x="2523029" y="2691155"/>
                  <a:pt x="2511380" y="2680962"/>
                </a:cubicBezTo>
                <a:cubicBezTo>
                  <a:pt x="2488082" y="2660577"/>
                  <a:pt x="2434107" y="2629446"/>
                  <a:pt x="2434107" y="2629446"/>
                </a:cubicBezTo>
                <a:lnTo>
                  <a:pt x="2382592" y="2552173"/>
                </a:lnTo>
                <a:cubicBezTo>
                  <a:pt x="2359695" y="2517828"/>
                  <a:pt x="2352525" y="2501599"/>
                  <a:pt x="2318197" y="2474900"/>
                </a:cubicBezTo>
                <a:cubicBezTo>
                  <a:pt x="2293761" y="2455894"/>
                  <a:pt x="2266682" y="2440556"/>
                  <a:pt x="2240924" y="2423384"/>
                </a:cubicBezTo>
                <a:lnTo>
                  <a:pt x="2202287" y="2397626"/>
                </a:lnTo>
                <a:lnTo>
                  <a:pt x="2163651" y="2371869"/>
                </a:lnTo>
                <a:cubicBezTo>
                  <a:pt x="2132681" y="2325415"/>
                  <a:pt x="2113551" y="2291246"/>
                  <a:pt x="2060620" y="2255959"/>
                </a:cubicBezTo>
                <a:cubicBezTo>
                  <a:pt x="2047741" y="2247373"/>
                  <a:pt x="2035828" y="2237123"/>
                  <a:pt x="2021983" y="2230201"/>
                </a:cubicBezTo>
                <a:cubicBezTo>
                  <a:pt x="2009841" y="2224130"/>
                  <a:pt x="1996225" y="2221615"/>
                  <a:pt x="1983346" y="2217322"/>
                </a:cubicBezTo>
                <a:cubicBezTo>
                  <a:pt x="1886349" y="2152655"/>
                  <a:pt x="2009624" y="2228584"/>
                  <a:pt x="1893194" y="2178686"/>
                </a:cubicBezTo>
                <a:cubicBezTo>
                  <a:pt x="1878967" y="2172589"/>
                  <a:pt x="1868785" y="2159025"/>
                  <a:pt x="1854558" y="2152928"/>
                </a:cubicBezTo>
                <a:cubicBezTo>
                  <a:pt x="1838289" y="2145955"/>
                  <a:pt x="1820061" y="2144912"/>
                  <a:pt x="1803042" y="2140049"/>
                </a:cubicBezTo>
                <a:cubicBezTo>
                  <a:pt x="1789989" y="2136320"/>
                  <a:pt x="1776884" y="2132518"/>
                  <a:pt x="1764406" y="2127170"/>
                </a:cubicBezTo>
                <a:cubicBezTo>
                  <a:pt x="1746759" y="2119607"/>
                  <a:pt x="1730866" y="2108153"/>
                  <a:pt x="1712890" y="2101412"/>
                </a:cubicBezTo>
                <a:cubicBezTo>
                  <a:pt x="1696317" y="2095197"/>
                  <a:pt x="1678329" y="2093619"/>
                  <a:pt x="1661375" y="2088533"/>
                </a:cubicBezTo>
                <a:cubicBezTo>
                  <a:pt x="1635369" y="2080731"/>
                  <a:pt x="1609859" y="2071362"/>
                  <a:pt x="1584101" y="2062776"/>
                </a:cubicBezTo>
                <a:cubicBezTo>
                  <a:pt x="1571222" y="2058483"/>
                  <a:pt x="1558904" y="2051817"/>
                  <a:pt x="1545465" y="2049897"/>
                </a:cubicBezTo>
                <a:cubicBezTo>
                  <a:pt x="1515414" y="2045604"/>
                  <a:pt x="1485179" y="2042448"/>
                  <a:pt x="1455313" y="2037018"/>
                </a:cubicBezTo>
                <a:cubicBezTo>
                  <a:pt x="1437898" y="2033852"/>
                  <a:pt x="1421212" y="2027305"/>
                  <a:pt x="1403797" y="2024139"/>
                </a:cubicBezTo>
                <a:cubicBezTo>
                  <a:pt x="1373931" y="2018709"/>
                  <a:pt x="1343696" y="2015553"/>
                  <a:pt x="1313645" y="2011260"/>
                </a:cubicBezTo>
                <a:cubicBezTo>
                  <a:pt x="1203537" y="1974557"/>
                  <a:pt x="1263313" y="1982134"/>
                  <a:pt x="1133341" y="1998381"/>
                </a:cubicBezTo>
                <a:cubicBezTo>
                  <a:pt x="1120462" y="2002674"/>
                  <a:pt x="1107757" y="2007530"/>
                  <a:pt x="1094704" y="2011260"/>
                </a:cubicBezTo>
                <a:cubicBezTo>
                  <a:pt x="1077685" y="2016123"/>
                  <a:pt x="1058557" y="2015357"/>
                  <a:pt x="1043189" y="2024139"/>
                </a:cubicBezTo>
                <a:cubicBezTo>
                  <a:pt x="1009377" y="2043460"/>
                  <a:pt x="1001253" y="2073338"/>
                  <a:pt x="978794" y="2101412"/>
                </a:cubicBezTo>
                <a:cubicBezTo>
                  <a:pt x="971209" y="2110893"/>
                  <a:pt x="961623" y="2118584"/>
                  <a:pt x="953037" y="2127170"/>
                </a:cubicBezTo>
                <a:lnTo>
                  <a:pt x="0" y="1534742"/>
                </a:lnTo>
                <a:lnTo>
                  <a:pt x="463639" y="10324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7000875" y="3429000"/>
            <a:ext cx="1285875" cy="8572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Stem cell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714625" y="3000375"/>
            <a:ext cx="28575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786063" y="3143250"/>
            <a:ext cx="28575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571750" y="2928938"/>
            <a:ext cx="28575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ghtning Bolt 43"/>
          <p:cNvSpPr/>
          <p:nvPr/>
        </p:nvSpPr>
        <p:spPr>
          <a:xfrm rot="17653521">
            <a:off x="2815431" y="2724945"/>
            <a:ext cx="428625" cy="21431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Lightning Bolt 44"/>
          <p:cNvSpPr/>
          <p:nvPr/>
        </p:nvSpPr>
        <p:spPr>
          <a:xfrm rot="17832524">
            <a:off x="2907506" y="2867820"/>
            <a:ext cx="428625" cy="21431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Lightning Bolt 45"/>
          <p:cNvSpPr/>
          <p:nvPr/>
        </p:nvSpPr>
        <p:spPr>
          <a:xfrm rot="17428111">
            <a:off x="2961481" y="2988470"/>
            <a:ext cx="428625" cy="21431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 rot="16200000" flipH="1">
            <a:off x="6250782" y="3964781"/>
            <a:ext cx="214312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ightning Bolt 52"/>
          <p:cNvSpPr/>
          <p:nvPr/>
        </p:nvSpPr>
        <p:spPr>
          <a:xfrm>
            <a:off x="6357938" y="4143375"/>
            <a:ext cx="214312" cy="28575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Lightning Bolt 53"/>
          <p:cNvSpPr/>
          <p:nvPr/>
        </p:nvSpPr>
        <p:spPr>
          <a:xfrm>
            <a:off x="6215063" y="4214813"/>
            <a:ext cx="214312" cy="28575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 rot="16200000" flipH="1">
            <a:off x="6107906" y="4036219"/>
            <a:ext cx="214313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5" idx="3"/>
          </p:cNvCxnSpPr>
          <p:nvPr/>
        </p:nvCxnSpPr>
        <p:spPr>
          <a:xfrm rot="5400000">
            <a:off x="6854032" y="4093369"/>
            <a:ext cx="268287" cy="403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69"/>
          <p:cNvSpPr/>
          <p:nvPr/>
        </p:nvSpPr>
        <p:spPr>
          <a:xfrm>
            <a:off x="5572125" y="5141913"/>
            <a:ext cx="2214563" cy="369887"/>
          </a:xfrm>
          <a:custGeom>
            <a:avLst/>
            <a:gdLst>
              <a:gd name="connsiteX0" fmla="*/ 0 w 954157"/>
              <a:gd name="connsiteY0" fmla="*/ 66261 h 371061"/>
              <a:gd name="connsiteX1" fmla="*/ 212035 w 954157"/>
              <a:gd name="connsiteY1" fmla="*/ 344556 h 371061"/>
              <a:gd name="connsiteX2" fmla="*/ 596348 w 954157"/>
              <a:gd name="connsiteY2" fmla="*/ 371061 h 371061"/>
              <a:gd name="connsiteX3" fmla="*/ 834887 w 954157"/>
              <a:gd name="connsiteY3" fmla="*/ 172278 h 371061"/>
              <a:gd name="connsiteX4" fmla="*/ 954157 w 954157"/>
              <a:gd name="connsiteY4" fmla="*/ 53008 h 371061"/>
              <a:gd name="connsiteX5" fmla="*/ 927653 w 954157"/>
              <a:gd name="connsiteY5" fmla="*/ 0 h 371061"/>
              <a:gd name="connsiteX6" fmla="*/ 0 w 954157"/>
              <a:gd name="connsiteY6" fmla="*/ 66261 h 37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157" h="371061">
                <a:moveTo>
                  <a:pt x="0" y="66261"/>
                </a:moveTo>
                <a:lnTo>
                  <a:pt x="212035" y="344556"/>
                </a:lnTo>
                <a:lnTo>
                  <a:pt x="596348" y="371061"/>
                </a:lnTo>
                <a:lnTo>
                  <a:pt x="834887" y="172278"/>
                </a:lnTo>
                <a:lnTo>
                  <a:pt x="954157" y="53008"/>
                </a:lnTo>
                <a:lnTo>
                  <a:pt x="927653" y="0"/>
                </a:lnTo>
                <a:lnTo>
                  <a:pt x="0" y="66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Sun 57"/>
          <p:cNvSpPr/>
          <p:nvPr/>
        </p:nvSpPr>
        <p:spPr>
          <a:xfrm>
            <a:off x="6643688" y="4286250"/>
            <a:ext cx="214312" cy="3429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858000" y="4357688"/>
            <a:ext cx="1204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alibri" pitchFamily="34" charset="0"/>
              </a:rPr>
              <a:t>proMMP-2</a:t>
            </a:r>
          </a:p>
        </p:txBody>
      </p:sp>
      <p:sp>
        <p:nvSpPr>
          <p:cNvPr id="65" name="Cloud 64"/>
          <p:cNvSpPr/>
          <p:nvPr/>
        </p:nvSpPr>
        <p:spPr>
          <a:xfrm>
            <a:off x="6357938" y="4429125"/>
            <a:ext cx="357187" cy="21431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500688" y="4429125"/>
            <a:ext cx="887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alibri" pitchFamily="34" charset="0"/>
              </a:rPr>
              <a:t>TIMP-2</a:t>
            </a:r>
          </a:p>
          <a:p>
            <a:endParaRPr lang="en-GB" altLang="en-US">
              <a:latin typeface="Calibri" pitchFamily="34" charset="0"/>
            </a:endParaRPr>
          </a:p>
        </p:txBody>
      </p:sp>
      <p:sp>
        <p:nvSpPr>
          <p:cNvPr id="73" name="Sun 72"/>
          <p:cNvSpPr/>
          <p:nvPr/>
        </p:nvSpPr>
        <p:spPr>
          <a:xfrm>
            <a:off x="6357938" y="4572000"/>
            <a:ext cx="428625" cy="428625"/>
          </a:xfrm>
          <a:prstGeom prst="sun">
            <a:avLst/>
          </a:prstGeom>
          <a:solidFill>
            <a:srgbClr val="FFC000"/>
          </a:solidFill>
          <a:ln>
            <a:solidFill>
              <a:srgbClr val="151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715125" y="4786313"/>
            <a:ext cx="885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alibri" pitchFamily="34" charset="0"/>
              </a:rPr>
              <a:t>MMP-2</a:t>
            </a:r>
          </a:p>
        </p:txBody>
      </p:sp>
      <p:sp>
        <p:nvSpPr>
          <p:cNvPr id="7" name="Oval 6"/>
          <p:cNvSpPr/>
          <p:nvPr/>
        </p:nvSpPr>
        <p:spPr>
          <a:xfrm>
            <a:off x="971600" y="1707654"/>
            <a:ext cx="1785938" cy="8572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OS Cell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143500" y="4214813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alibri" pitchFamily="34" charset="0"/>
              </a:rPr>
              <a:t>MT1-MMP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32240" y="119675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666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5495E-6 L 0.00313 0.171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86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3996E-6 L -0.00226 0.145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3996E-6 L -0.00261 0.1459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3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951E-7 L 0.00503 0.156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78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5976E-6 L 0.00451 0.1540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77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0287E-7 L -0.00313 0.143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72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0287E-7 L -0.00278 0.143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17114 L 0.30886 0.0615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55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9.3432E-7 L 0.31025 -0.1225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-61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2627E-6 L 0.30573 -0.1156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58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31267E-6 L 0.29774 -0.1158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58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71785E-6 L 0.30556 -0.1158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58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9.43571E-7 L 0.29479 -0.1123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99537E-6 L 0.29236 -0.1121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86 0.06152 L 0.4191 0.2083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04533E-6 L 0.00174 0.09598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 0.20837 L 0.51355 0.4599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0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/>
      <p:bldP spid="20" grpId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53" grpId="0" animBg="1"/>
      <p:bldP spid="53" grpId="1" animBg="1"/>
      <p:bldP spid="54" grpId="0" animBg="1"/>
      <p:bldP spid="54" grpId="1" animBg="1"/>
      <p:bldP spid="58" grpId="0" animBg="1"/>
      <p:bldP spid="58" grpId="1" animBg="1"/>
      <p:bldP spid="64" grpId="0"/>
      <p:bldP spid="64" grpId="1"/>
      <p:bldP spid="66" grpId="0"/>
      <p:bldP spid="66" grpId="1"/>
      <p:bldP spid="73" grpId="0" animBg="1"/>
      <p:bldP spid="73" grpId="1" animBg="1"/>
      <p:bldP spid="74" grpId="0"/>
      <p:bldP spid="74" grpId="1"/>
      <p:bldP spid="7" grpId="0" animBg="1"/>
      <p:bldP spid="7" grpId="1" animBg="1"/>
      <p:bldP spid="7" grpId="2" animBg="1"/>
      <p:bldP spid="7" grpId="3" animBg="1"/>
      <p:bldP spid="7" grpId="4" animBg="1"/>
      <p:bldP spid="59" grpId="0"/>
      <p:bldP spid="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Liquid biopsy – meaning and history</a:t>
            </a:r>
          </a:p>
          <a:p>
            <a:r>
              <a:rPr lang="en-GB" dirty="0"/>
              <a:t>Uses for liquid biopsy</a:t>
            </a:r>
          </a:p>
          <a:p>
            <a:r>
              <a:rPr lang="en-GB" dirty="0"/>
              <a:t>Current state</a:t>
            </a:r>
          </a:p>
          <a:p>
            <a:r>
              <a:rPr lang="en-GB" dirty="0"/>
              <a:t>Future prospects</a:t>
            </a:r>
          </a:p>
        </p:txBody>
      </p:sp>
    </p:spTree>
    <p:extLst>
      <p:ext uri="{BB962C8B-B14F-4D97-AF65-F5344CB8AC3E}">
        <p14:creationId xmlns:p14="http://schemas.microsoft.com/office/powerpoint/2010/main" val="3673220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2"/>
          <p:cNvPicPr>
            <a:picLocks noChangeAspect="1" noChangeArrowheads="1"/>
          </p:cNvPicPr>
          <p:nvPr/>
        </p:nvPicPr>
        <p:blipFill>
          <a:blip r:embed="rId2" cstate="print"/>
          <a:srcRect l="11952" t="14485" r="20512" b="34344"/>
          <a:stretch>
            <a:fillRect/>
          </a:stretch>
        </p:blipFill>
        <p:spPr bwMode="auto">
          <a:xfrm>
            <a:off x="404363" y="1575664"/>
            <a:ext cx="3907624" cy="398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2"/>
          <p:cNvPicPr>
            <a:picLocks noChangeAspect="1" noChangeArrowheads="1"/>
          </p:cNvPicPr>
          <p:nvPr/>
        </p:nvPicPr>
        <p:blipFill>
          <a:blip r:embed="rId3" cstate="print"/>
          <a:srcRect l="13002" t="5261" r="17929" b="43567"/>
          <a:stretch>
            <a:fillRect/>
          </a:stretch>
        </p:blipFill>
        <p:spPr bwMode="auto">
          <a:xfrm>
            <a:off x="4311987" y="1575665"/>
            <a:ext cx="3960331" cy="39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1366" y="830357"/>
            <a:ext cx="2839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Breast carcinoma cell 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7901" y="830357"/>
            <a:ext cx="259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Osteosarcoma</a:t>
            </a:r>
            <a:r>
              <a:rPr lang="en-GB" sz="2000" dirty="0"/>
              <a:t>  cell 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4494" y="134538"/>
            <a:ext cx="3200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Biomarker validation</a:t>
            </a:r>
          </a:p>
        </p:txBody>
      </p:sp>
    </p:spTree>
    <p:extLst>
      <p:ext uri="{BB962C8B-B14F-4D97-AF65-F5344CB8AC3E}">
        <p14:creationId xmlns:p14="http://schemas.microsoft.com/office/powerpoint/2010/main" val="2121979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2"/>
          <p:cNvPicPr>
            <a:picLocks noChangeAspect="1" noChangeArrowheads="1"/>
          </p:cNvPicPr>
          <p:nvPr/>
        </p:nvPicPr>
        <p:blipFill>
          <a:blip r:embed="rId2" cstate="print"/>
          <a:srcRect l="11226" t="9789" r="21078" b="38078"/>
          <a:stretch>
            <a:fillRect/>
          </a:stretch>
        </p:blipFill>
        <p:spPr bwMode="auto">
          <a:xfrm>
            <a:off x="755576" y="405383"/>
            <a:ext cx="3311525" cy="302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2"/>
          <p:cNvPicPr>
            <a:picLocks noChangeAspect="1" noChangeArrowheads="1"/>
          </p:cNvPicPr>
          <p:nvPr/>
        </p:nvPicPr>
        <p:blipFill>
          <a:blip r:embed="rId3" cstate="print"/>
          <a:srcRect l="13002" t="15221" r="17929" b="35475"/>
          <a:stretch>
            <a:fillRect/>
          </a:stretch>
        </p:blipFill>
        <p:spPr bwMode="auto">
          <a:xfrm>
            <a:off x="4427538" y="476672"/>
            <a:ext cx="33131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2"/>
          <p:cNvPicPr>
            <a:picLocks noChangeAspect="1" noChangeArrowheads="1"/>
          </p:cNvPicPr>
          <p:nvPr/>
        </p:nvPicPr>
        <p:blipFill>
          <a:blip r:embed="rId4" cstate="print"/>
          <a:srcRect l="8641" t="8826" r="23662" b="39775"/>
          <a:stretch>
            <a:fillRect/>
          </a:stretch>
        </p:blipFill>
        <p:spPr bwMode="auto">
          <a:xfrm>
            <a:off x="953844" y="3933056"/>
            <a:ext cx="3246437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95557" y="107340"/>
            <a:ext cx="257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Breast carcinoma cell 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107340"/>
            <a:ext cx="227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+mn-lt"/>
              </a:rPr>
              <a:t>Fibrosarcoma</a:t>
            </a:r>
            <a:r>
              <a:rPr lang="en-GB" dirty="0">
                <a:latin typeface="+mn-lt"/>
              </a:rPr>
              <a:t>  cell 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9186" y="3563724"/>
            <a:ext cx="234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+mn-lt"/>
              </a:rPr>
              <a:t>Osteosarcoma</a:t>
            </a:r>
            <a:r>
              <a:rPr lang="en-GB" dirty="0">
                <a:latin typeface="+mn-lt"/>
              </a:rPr>
              <a:t>  cell line</a:t>
            </a:r>
          </a:p>
        </p:txBody>
      </p:sp>
    </p:spTree>
    <p:extLst>
      <p:ext uri="{BB962C8B-B14F-4D97-AF65-F5344CB8AC3E}">
        <p14:creationId xmlns:p14="http://schemas.microsoft.com/office/powerpoint/2010/main" val="98995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 flipH="1">
            <a:off x="212813" y="2334956"/>
            <a:ext cx="8232775" cy="1779662"/>
          </a:xfrm>
          <a:prstGeom prst="flowChartMagneticDrum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251481" y="2924944"/>
            <a:ext cx="1512168" cy="1008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Sarcoma Cell</a:t>
            </a:r>
          </a:p>
        </p:txBody>
      </p:sp>
      <p:sp>
        <p:nvSpPr>
          <p:cNvPr id="4" name="Lightning Bolt 3"/>
          <p:cNvSpPr/>
          <p:nvPr/>
        </p:nvSpPr>
        <p:spPr>
          <a:xfrm rot="15861245">
            <a:off x="4804016" y="2867783"/>
            <a:ext cx="428625" cy="21431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Lightning Bolt 4"/>
          <p:cNvSpPr/>
          <p:nvPr/>
        </p:nvSpPr>
        <p:spPr>
          <a:xfrm rot="13107116">
            <a:off x="3880417" y="2534221"/>
            <a:ext cx="428625" cy="21431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094731" y="2751126"/>
            <a:ext cx="0" cy="223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20774" y="3070316"/>
            <a:ext cx="28575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 rot="8982383">
            <a:off x="6524069" y="2564562"/>
            <a:ext cx="272327" cy="390355"/>
          </a:xfrm>
          <a:custGeom>
            <a:avLst/>
            <a:gdLst>
              <a:gd name="connsiteX0" fmla="*/ 474453 w 707366"/>
              <a:gd name="connsiteY0" fmla="*/ 0 h 672860"/>
              <a:gd name="connsiteX1" fmla="*/ 707366 w 707366"/>
              <a:gd name="connsiteY1" fmla="*/ 0 h 672860"/>
              <a:gd name="connsiteX2" fmla="*/ 707366 w 707366"/>
              <a:gd name="connsiteY2" fmla="*/ 672860 h 672860"/>
              <a:gd name="connsiteX3" fmla="*/ 77638 w 707366"/>
              <a:gd name="connsiteY3" fmla="*/ 672860 h 672860"/>
              <a:gd name="connsiteX4" fmla="*/ 189781 w 707366"/>
              <a:gd name="connsiteY4" fmla="*/ 569343 h 672860"/>
              <a:gd name="connsiteX5" fmla="*/ 0 w 707366"/>
              <a:gd name="connsiteY5" fmla="*/ 474453 h 672860"/>
              <a:gd name="connsiteX6" fmla="*/ 448573 w 707366"/>
              <a:gd name="connsiteY6" fmla="*/ 474453 h 672860"/>
              <a:gd name="connsiteX7" fmla="*/ 474453 w 707366"/>
              <a:gd name="connsiteY7" fmla="*/ 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366" h="672860">
                <a:moveTo>
                  <a:pt x="474453" y="0"/>
                </a:moveTo>
                <a:lnTo>
                  <a:pt x="707366" y="0"/>
                </a:lnTo>
                <a:lnTo>
                  <a:pt x="707366" y="672860"/>
                </a:lnTo>
                <a:lnTo>
                  <a:pt x="77638" y="672860"/>
                </a:lnTo>
                <a:lnTo>
                  <a:pt x="189781" y="569343"/>
                </a:lnTo>
                <a:lnTo>
                  <a:pt x="0" y="474453"/>
                </a:lnTo>
                <a:lnTo>
                  <a:pt x="448573" y="474453"/>
                </a:lnTo>
                <a:lnTo>
                  <a:pt x="474453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217102" y="155679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NG2</a:t>
            </a:r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6546679" y="1926124"/>
            <a:ext cx="1" cy="5964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24328" y="158432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MT1-MMP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059684" y="1926123"/>
            <a:ext cx="103310" cy="8336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35696" y="192612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Blood vessel</a:t>
            </a:r>
          </a:p>
        </p:txBody>
      </p:sp>
      <p:sp>
        <p:nvSpPr>
          <p:cNvPr id="28" name="Oval 27"/>
          <p:cNvSpPr/>
          <p:nvPr/>
        </p:nvSpPr>
        <p:spPr>
          <a:xfrm>
            <a:off x="6463825" y="3232910"/>
            <a:ext cx="1010763" cy="6442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WBC</a:t>
            </a:r>
          </a:p>
        </p:txBody>
      </p:sp>
      <p:sp>
        <p:nvSpPr>
          <p:cNvPr id="29" name="Oval 28"/>
          <p:cNvSpPr/>
          <p:nvPr/>
        </p:nvSpPr>
        <p:spPr>
          <a:xfrm>
            <a:off x="5447768" y="3070316"/>
            <a:ext cx="1010763" cy="6442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WBC</a:t>
            </a:r>
          </a:p>
        </p:txBody>
      </p:sp>
      <p:sp>
        <p:nvSpPr>
          <p:cNvPr id="30" name="Oval 29"/>
          <p:cNvSpPr/>
          <p:nvPr/>
        </p:nvSpPr>
        <p:spPr>
          <a:xfrm>
            <a:off x="6905024" y="2424188"/>
            <a:ext cx="1010763" cy="6442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WBC</a:t>
            </a:r>
          </a:p>
        </p:txBody>
      </p:sp>
      <p:sp>
        <p:nvSpPr>
          <p:cNvPr id="31" name="Oval 30"/>
          <p:cNvSpPr/>
          <p:nvPr/>
        </p:nvSpPr>
        <p:spPr>
          <a:xfrm>
            <a:off x="6125312" y="2606985"/>
            <a:ext cx="1010763" cy="6442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WBC</a:t>
            </a:r>
          </a:p>
        </p:txBody>
      </p:sp>
      <p:sp>
        <p:nvSpPr>
          <p:cNvPr id="32" name="Oval 31"/>
          <p:cNvSpPr/>
          <p:nvPr/>
        </p:nvSpPr>
        <p:spPr>
          <a:xfrm>
            <a:off x="5206339" y="2373116"/>
            <a:ext cx="1010763" cy="6442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WBC</a:t>
            </a:r>
          </a:p>
        </p:txBody>
      </p:sp>
      <p:sp>
        <p:nvSpPr>
          <p:cNvPr id="33" name="Oval 32"/>
          <p:cNvSpPr/>
          <p:nvPr/>
        </p:nvSpPr>
        <p:spPr>
          <a:xfrm>
            <a:off x="7152231" y="3051186"/>
            <a:ext cx="1010763" cy="6442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WBC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47350" y="4509120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Millions of white blood cells </a:t>
            </a:r>
          </a:p>
          <a:p>
            <a:r>
              <a:rPr lang="en-GB" dirty="0"/>
              <a:t>Billions of red blood cells</a:t>
            </a:r>
          </a:p>
          <a:p>
            <a:r>
              <a:rPr lang="en-GB" dirty="0"/>
              <a:t>and only 5 to 100 sarcoma cells!</a:t>
            </a:r>
          </a:p>
        </p:txBody>
      </p:sp>
      <p:sp>
        <p:nvSpPr>
          <p:cNvPr id="35" name="Oval 34"/>
          <p:cNvSpPr/>
          <p:nvPr/>
        </p:nvSpPr>
        <p:spPr>
          <a:xfrm>
            <a:off x="6986445" y="2718625"/>
            <a:ext cx="561770" cy="3221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RBC</a:t>
            </a:r>
          </a:p>
        </p:txBody>
      </p:sp>
      <p:sp>
        <p:nvSpPr>
          <p:cNvPr id="36" name="Oval 35"/>
          <p:cNvSpPr/>
          <p:nvPr/>
        </p:nvSpPr>
        <p:spPr>
          <a:xfrm>
            <a:off x="7329789" y="3231377"/>
            <a:ext cx="561770" cy="3221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RBC</a:t>
            </a:r>
          </a:p>
        </p:txBody>
      </p:sp>
      <p:sp>
        <p:nvSpPr>
          <p:cNvPr id="37" name="Oval 36"/>
          <p:cNvSpPr/>
          <p:nvPr/>
        </p:nvSpPr>
        <p:spPr>
          <a:xfrm>
            <a:off x="6660232" y="3063725"/>
            <a:ext cx="561770" cy="3221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RBC</a:t>
            </a:r>
          </a:p>
        </p:txBody>
      </p:sp>
      <p:sp>
        <p:nvSpPr>
          <p:cNvPr id="38" name="Oval 37"/>
          <p:cNvSpPr/>
          <p:nvPr/>
        </p:nvSpPr>
        <p:spPr>
          <a:xfrm>
            <a:off x="6379347" y="3590061"/>
            <a:ext cx="561770" cy="3221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RBC</a:t>
            </a:r>
          </a:p>
        </p:txBody>
      </p:sp>
      <p:sp>
        <p:nvSpPr>
          <p:cNvPr id="39" name="Oval 38"/>
          <p:cNvSpPr/>
          <p:nvPr/>
        </p:nvSpPr>
        <p:spPr>
          <a:xfrm>
            <a:off x="5655332" y="3267938"/>
            <a:ext cx="561770" cy="3221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RBC</a:t>
            </a:r>
          </a:p>
        </p:txBody>
      </p:sp>
      <p:sp>
        <p:nvSpPr>
          <p:cNvPr id="40" name="Oval 39"/>
          <p:cNvSpPr/>
          <p:nvPr/>
        </p:nvSpPr>
        <p:spPr>
          <a:xfrm>
            <a:off x="6444208" y="2490204"/>
            <a:ext cx="561770" cy="3221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RBC</a:t>
            </a:r>
          </a:p>
        </p:txBody>
      </p:sp>
      <p:sp>
        <p:nvSpPr>
          <p:cNvPr id="41" name="Oval 40"/>
          <p:cNvSpPr/>
          <p:nvPr/>
        </p:nvSpPr>
        <p:spPr>
          <a:xfrm>
            <a:off x="6006202" y="2357843"/>
            <a:ext cx="561770" cy="3221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RBC</a:t>
            </a:r>
          </a:p>
        </p:txBody>
      </p:sp>
      <p:sp>
        <p:nvSpPr>
          <p:cNvPr id="42" name="Oval 41"/>
          <p:cNvSpPr/>
          <p:nvPr/>
        </p:nvSpPr>
        <p:spPr>
          <a:xfrm>
            <a:off x="5747313" y="2809200"/>
            <a:ext cx="561770" cy="3221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RBC</a:t>
            </a:r>
          </a:p>
        </p:txBody>
      </p:sp>
      <p:sp>
        <p:nvSpPr>
          <p:cNvPr id="43" name="Oval 42"/>
          <p:cNvSpPr/>
          <p:nvPr/>
        </p:nvSpPr>
        <p:spPr>
          <a:xfrm>
            <a:off x="5292080" y="2542938"/>
            <a:ext cx="561770" cy="3221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RBC</a:t>
            </a:r>
          </a:p>
        </p:txBody>
      </p:sp>
      <p:sp>
        <p:nvSpPr>
          <p:cNvPr id="44" name="Oval 43"/>
          <p:cNvSpPr/>
          <p:nvPr/>
        </p:nvSpPr>
        <p:spPr>
          <a:xfrm>
            <a:off x="5143129" y="2768046"/>
            <a:ext cx="561770" cy="3221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RBC</a:t>
            </a:r>
          </a:p>
        </p:txBody>
      </p:sp>
      <p:sp>
        <p:nvSpPr>
          <p:cNvPr id="45" name="Oval 44"/>
          <p:cNvSpPr/>
          <p:nvPr/>
        </p:nvSpPr>
        <p:spPr>
          <a:xfrm>
            <a:off x="6265794" y="2813877"/>
            <a:ext cx="561770" cy="3221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RBC</a:t>
            </a:r>
          </a:p>
        </p:txBody>
      </p:sp>
    </p:spTree>
    <p:extLst>
      <p:ext uri="{BB962C8B-B14F-4D97-AF65-F5344CB8AC3E}">
        <p14:creationId xmlns:p14="http://schemas.microsoft.com/office/powerpoint/2010/main" val="35935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01874E-6 C -4.44444E-6 -0.01642 0.03542 -0.02914 0.079 -0.02914 C 0.12431 -0.02914 0.16042 -0.01642 0.16042 -3.01874E-6 C 0.16042 0.01666 0.19619 0.02961 0.24132 0.02961 C 0.28559 0.02961 0.32171 0.01666 0.32171 -3.0187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3708E-6 C -4.72222E-6 -0.02845 0.0356 -0.05019 0.07952 -0.05019 C 0.12466 -0.05019 0.1606 -0.02845 0.1606 -3.93708E-6 C 0.1606 0.02846 0.19636 0.05043 0.2415 0.05043 C 0.28542 0.05043 0.32136 0.02846 0.32136 -3.93708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509 C 3.05556E-6 -0.02174 0.03628 -0.0421 0.08055 -0.0421 C 0.12621 -0.0421 0.16267 -0.02174 0.16267 0.00509 C 0.16267 0.03146 0.19913 0.05251 0.24479 0.05251 C 0.28906 0.05251 0.32552 0.03146 0.32552 0.0050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85 C -3.05556E-6 -0.01041 0.03993 -0.02152 0.08872 -0.02152 C 0.13924 -0.02152 0.17952 -0.01041 0.17952 0.00485 C 0.17952 0.01943 0.21962 0.03169 0.27014 0.03169 C 0.3191 0.03169 0.35938 0.01943 0.35938 0.00485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393 C -1.94444E-6 -0.00902 0.03959 -0.01874 0.08802 -0.01874 C 0.13802 -0.01874 0.17795 -0.00902 0.17795 0.00393 C 0.17795 0.01666 0.21771 0.02706 0.26771 0.02706 C 0.31615 0.02706 0.35643 0.01666 0.35643 0.00393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7" grpId="0" animBg="1"/>
      <p:bldP spid="18" grpId="0"/>
      <p:bldP spid="21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3134778" y="3041253"/>
            <a:ext cx="1247117" cy="112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4808376" y="4751442"/>
            <a:ext cx="106330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350" dirty="0"/>
              <a:t>Red cell lysis</a:t>
            </a:r>
          </a:p>
        </p:txBody>
      </p:sp>
      <p:pic>
        <p:nvPicPr>
          <p:cNvPr id="44037" name="Picture 20"/>
          <p:cNvPicPr>
            <a:picLocks noChangeAspect="1"/>
          </p:cNvPicPr>
          <p:nvPr/>
        </p:nvPicPr>
        <p:blipFill>
          <a:blip r:embed="rId3" cstate="print"/>
          <a:srcRect l="27614" t="26157" r="25217" b="6398"/>
          <a:stretch>
            <a:fillRect/>
          </a:stretch>
        </p:blipFill>
        <p:spPr bwMode="auto">
          <a:xfrm>
            <a:off x="4964980" y="2166453"/>
            <a:ext cx="377429" cy="255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/>
          <a:srcRect l="27550" t="25760" r="25282" b="7365"/>
          <a:stretch>
            <a:fillRect/>
          </a:stretch>
        </p:blipFill>
        <p:spPr bwMode="auto">
          <a:xfrm>
            <a:off x="4954265" y="2106632"/>
            <a:ext cx="385763" cy="25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Box 22"/>
          <p:cNvSpPr txBox="1">
            <a:spLocks noChangeArrowheads="1"/>
          </p:cNvSpPr>
          <p:nvPr/>
        </p:nvSpPr>
        <p:spPr bwMode="auto">
          <a:xfrm>
            <a:off x="6034001" y="3798204"/>
            <a:ext cx="27906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dirty="0"/>
              <a:t>Antibody cocktail</a:t>
            </a:r>
          </a:p>
          <a:p>
            <a:r>
              <a:rPr lang="en-GB" altLang="en-US" dirty="0"/>
              <a:t>WBC: CD45,CD16</a:t>
            </a:r>
          </a:p>
          <a:p>
            <a:r>
              <a:rPr lang="en-GB" altLang="en-US" dirty="0"/>
              <a:t>Sarcoma: </a:t>
            </a:r>
            <a:r>
              <a:rPr lang="en-GB" altLang="en-US" dirty="0">
                <a:solidFill>
                  <a:srgbClr val="FF0000"/>
                </a:solidFill>
              </a:rPr>
              <a:t>MT1-MMP</a:t>
            </a:r>
            <a:r>
              <a:rPr lang="en-GB" altLang="en-US" dirty="0"/>
              <a:t> &amp; NG2</a:t>
            </a:r>
          </a:p>
        </p:txBody>
      </p:sp>
      <p:sp>
        <p:nvSpPr>
          <p:cNvPr id="44041" name="TextBox 23"/>
          <p:cNvSpPr txBox="1">
            <a:spLocks noChangeArrowheads="1"/>
          </p:cNvSpPr>
          <p:nvPr/>
        </p:nvSpPr>
        <p:spPr bwMode="auto">
          <a:xfrm>
            <a:off x="6218821" y="5448257"/>
            <a:ext cx="19958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000" dirty="0"/>
              <a:t>FACS Canto II</a:t>
            </a:r>
          </a:p>
          <a:p>
            <a:r>
              <a:rPr lang="en-GB" altLang="en-US" sz="2000" dirty="0"/>
              <a:t>Stop at 1 million events</a:t>
            </a:r>
          </a:p>
        </p:txBody>
      </p:sp>
      <p:sp>
        <p:nvSpPr>
          <p:cNvPr id="25" name="Right Arrow 24"/>
          <p:cNvSpPr/>
          <p:nvPr/>
        </p:nvSpPr>
        <p:spPr>
          <a:xfrm rot="3061867">
            <a:off x="5367192" y="3574048"/>
            <a:ext cx="756047" cy="1190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27" name="Right Arrow 26"/>
          <p:cNvSpPr/>
          <p:nvPr/>
        </p:nvSpPr>
        <p:spPr>
          <a:xfrm rot="5400000">
            <a:off x="6794691" y="4984196"/>
            <a:ext cx="756047" cy="1190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0391" r="9051" b="38795"/>
          <a:stretch/>
        </p:blipFill>
        <p:spPr>
          <a:xfrm rot="16200000">
            <a:off x="22416" y="3863537"/>
            <a:ext cx="4513440" cy="999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5837" y="3888517"/>
            <a:ext cx="9103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1ml whole blood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566" y="1350769"/>
            <a:ext cx="386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Flow cytometry to enumerate CTCs/ml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82254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latin typeface="+mn-lt"/>
              </a:rPr>
              <a:t>CTC Analysis in Human Blood Samples: </a:t>
            </a:r>
            <a:r>
              <a:rPr lang="en-GB" altLang="en-US" sz="2800" b="1" dirty="0">
                <a:latin typeface="+mn-lt"/>
              </a:rPr>
              <a:t>Methodology </a:t>
            </a:r>
            <a:endParaRPr lang="en-GB" sz="2800" b="1" dirty="0"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4624908"/>
            <a:ext cx="91440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7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036" grpId="0"/>
      <p:bldP spid="44040" grpId="0"/>
      <p:bldP spid="44041" grpId="0"/>
      <p:bldP spid="25" grpId="0" animBg="1"/>
      <p:bldP spid="27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3466125" y="5118318"/>
            <a:ext cx="1530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dirty="0"/>
              <a:t>Red cell lysis</a:t>
            </a:r>
          </a:p>
        </p:txBody>
      </p:sp>
      <p:pic>
        <p:nvPicPr>
          <p:cNvPr id="44037" name="Picture 20"/>
          <p:cNvPicPr>
            <a:picLocks noChangeAspect="1"/>
          </p:cNvPicPr>
          <p:nvPr/>
        </p:nvPicPr>
        <p:blipFill>
          <a:blip r:embed="rId2" cstate="print"/>
          <a:srcRect l="27614" t="26157" r="25217" b="6398"/>
          <a:stretch>
            <a:fillRect/>
          </a:stretch>
        </p:blipFill>
        <p:spPr bwMode="auto">
          <a:xfrm>
            <a:off x="4089375" y="1534393"/>
            <a:ext cx="50323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rcRect l="27550" t="25760" r="25282" b="7365"/>
          <a:stretch>
            <a:fillRect/>
          </a:stretch>
        </p:blipFill>
        <p:spPr bwMode="auto">
          <a:xfrm>
            <a:off x="4078263" y="1506537"/>
            <a:ext cx="51435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/>
          <p:nvPr/>
        </p:nvSpPr>
        <p:spPr>
          <a:xfrm>
            <a:off x="4592613" y="3063080"/>
            <a:ext cx="1008062" cy="1587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590007" y="2760165"/>
            <a:ext cx="3530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Stain the cells for markers of white cells and our sarcoma biomarkers MT1-MMP and NG2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0269" y="188640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Volunteer blood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584" y="234888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U2OS osteosarcoma</a:t>
            </a:r>
          </a:p>
          <a:p>
            <a:r>
              <a:rPr lang="en-GB" dirty="0"/>
              <a:t>cells from a dish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04380"/>
            <a:ext cx="2825778" cy="1524360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>
            <a:off x="2515809" y="557971"/>
            <a:ext cx="2076804" cy="908589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6523608" y="4096838"/>
            <a:ext cx="1008062" cy="1587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5770145" y="4798893"/>
            <a:ext cx="27622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dirty="0"/>
              <a:t>Flow cytometry to</a:t>
            </a:r>
          </a:p>
          <a:p>
            <a:r>
              <a:rPr lang="en-GB" altLang="en-US" dirty="0"/>
              <a:t>count the number of cells</a:t>
            </a:r>
          </a:p>
        </p:txBody>
      </p:sp>
    </p:spTree>
    <p:extLst>
      <p:ext uri="{BB962C8B-B14F-4D97-AF65-F5344CB8AC3E}">
        <p14:creationId xmlns:p14="http://schemas.microsoft.com/office/powerpoint/2010/main" val="6428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4829" y="1217656"/>
            <a:ext cx="3454256" cy="3667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095" y="1382893"/>
            <a:ext cx="3391388" cy="33368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5289" y="4966264"/>
            <a:ext cx="1905000" cy="939800"/>
            <a:chOff x="3772767" y="4842278"/>
            <a:chExt cx="1905000" cy="939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2767" y="4842278"/>
              <a:ext cx="1905000" cy="939800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>
              <a:off x="5677767" y="4842278"/>
              <a:ext cx="0" cy="939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315043" y="14351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U2OS cells</a:t>
            </a:r>
          </a:p>
        </p:txBody>
      </p:sp>
      <p:cxnSp>
        <p:nvCxnSpPr>
          <p:cNvPr id="14" name="Straight Arrow Connector 13"/>
          <p:cNvCxnSpPr>
            <a:cxnSpLocks/>
            <a:stCxn id="4" idx="3"/>
          </p:cNvCxnSpPr>
          <p:nvPr/>
        </p:nvCxnSpPr>
        <p:spPr>
          <a:xfrm>
            <a:off x="5483953" y="328180"/>
            <a:ext cx="1583274" cy="1054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2731769" y="348369"/>
            <a:ext cx="1510838" cy="1170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466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692" t="64147" r="26731" b="7031"/>
          <a:stretch/>
        </p:blipFill>
        <p:spPr>
          <a:xfrm>
            <a:off x="900722" y="635431"/>
            <a:ext cx="3118339" cy="2693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461" t="23740" r="45289" b="47417"/>
          <a:stretch/>
        </p:blipFill>
        <p:spPr>
          <a:xfrm>
            <a:off x="4466493" y="635431"/>
            <a:ext cx="3200401" cy="2693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655" t="46361" r="34133" b="23919"/>
          <a:stretch/>
        </p:blipFill>
        <p:spPr>
          <a:xfrm>
            <a:off x="890955" y="4076700"/>
            <a:ext cx="6764214" cy="269923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514492" y="762000"/>
            <a:ext cx="0" cy="2309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55169" y="4076700"/>
            <a:ext cx="0" cy="2277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74123" y="4076700"/>
            <a:ext cx="0" cy="2277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90108" y="762000"/>
            <a:ext cx="0" cy="2277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62691" y="392668"/>
            <a:ext cx="156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spiked cells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6745" y="392668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100,000 U2OS cells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1801" y="3768070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 U2OS cells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8591" y="3782278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1,000 U2OS cells</a:t>
            </a:r>
          </a:p>
        </p:txBody>
      </p:sp>
    </p:spTree>
    <p:extLst>
      <p:ext uri="{BB962C8B-B14F-4D97-AF65-F5344CB8AC3E}">
        <p14:creationId xmlns:p14="http://schemas.microsoft.com/office/powerpoint/2010/main" val="3449482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23732" y="6163732"/>
            <a:ext cx="1752601" cy="375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1211"/>
          <a:stretch/>
        </p:blipFill>
        <p:spPr>
          <a:xfrm>
            <a:off x="419948" y="42333"/>
            <a:ext cx="7450669" cy="677492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662682" y="2531533"/>
            <a:ext cx="71119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001353" y="1896532"/>
            <a:ext cx="71119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247812" y="2539998"/>
            <a:ext cx="71119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612816" y="3556002"/>
            <a:ext cx="71119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351028" y="3142301"/>
            <a:ext cx="71119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915747" y="5461006"/>
            <a:ext cx="71119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277369" y="4965708"/>
            <a:ext cx="71119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375581" y="5367878"/>
            <a:ext cx="71119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992884" y="4004734"/>
            <a:ext cx="71119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145283" y="4478868"/>
            <a:ext cx="71119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3767667" y="2683924"/>
            <a:ext cx="509701" cy="474143"/>
          </a:xfrm>
          <a:custGeom>
            <a:avLst/>
            <a:gdLst>
              <a:gd name="connsiteX0" fmla="*/ 0 w 541866"/>
              <a:gd name="connsiteY0" fmla="*/ 381000 h 381000"/>
              <a:gd name="connsiteX1" fmla="*/ 42333 w 541866"/>
              <a:gd name="connsiteY1" fmla="*/ 364067 h 381000"/>
              <a:gd name="connsiteX2" fmla="*/ 67733 w 541866"/>
              <a:gd name="connsiteY2" fmla="*/ 355600 h 381000"/>
              <a:gd name="connsiteX3" fmla="*/ 93133 w 541866"/>
              <a:gd name="connsiteY3" fmla="*/ 338667 h 381000"/>
              <a:gd name="connsiteX4" fmla="*/ 118533 w 541866"/>
              <a:gd name="connsiteY4" fmla="*/ 330200 h 381000"/>
              <a:gd name="connsiteX5" fmla="*/ 143933 w 541866"/>
              <a:gd name="connsiteY5" fmla="*/ 313267 h 381000"/>
              <a:gd name="connsiteX6" fmla="*/ 220133 w 541866"/>
              <a:gd name="connsiteY6" fmla="*/ 287867 h 381000"/>
              <a:gd name="connsiteX7" fmla="*/ 270933 w 541866"/>
              <a:gd name="connsiteY7" fmla="*/ 262467 h 381000"/>
              <a:gd name="connsiteX8" fmla="*/ 321733 w 541866"/>
              <a:gd name="connsiteY8" fmla="*/ 245533 h 381000"/>
              <a:gd name="connsiteX9" fmla="*/ 372533 w 541866"/>
              <a:gd name="connsiteY9" fmla="*/ 194733 h 381000"/>
              <a:gd name="connsiteX10" fmla="*/ 406400 w 541866"/>
              <a:gd name="connsiteY10" fmla="*/ 143933 h 381000"/>
              <a:gd name="connsiteX11" fmla="*/ 423333 w 541866"/>
              <a:gd name="connsiteY11" fmla="*/ 118533 h 381000"/>
              <a:gd name="connsiteX12" fmla="*/ 440266 w 541866"/>
              <a:gd name="connsiteY12" fmla="*/ 93133 h 381000"/>
              <a:gd name="connsiteX13" fmla="*/ 457200 w 541866"/>
              <a:gd name="connsiteY13" fmla="*/ 76200 h 381000"/>
              <a:gd name="connsiteX14" fmla="*/ 482600 w 541866"/>
              <a:gd name="connsiteY14" fmla="*/ 33867 h 381000"/>
              <a:gd name="connsiteX15" fmla="*/ 541866 w 541866"/>
              <a:gd name="connsiteY15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1866" h="381000">
                <a:moveTo>
                  <a:pt x="0" y="381000"/>
                </a:moveTo>
                <a:cubicBezTo>
                  <a:pt x="14111" y="375356"/>
                  <a:pt x="28103" y="369403"/>
                  <a:pt x="42333" y="364067"/>
                </a:cubicBezTo>
                <a:cubicBezTo>
                  <a:pt x="50689" y="360933"/>
                  <a:pt x="59751" y="359591"/>
                  <a:pt x="67733" y="355600"/>
                </a:cubicBezTo>
                <a:cubicBezTo>
                  <a:pt x="76834" y="351049"/>
                  <a:pt x="84032" y="343218"/>
                  <a:pt x="93133" y="338667"/>
                </a:cubicBezTo>
                <a:cubicBezTo>
                  <a:pt x="101115" y="334676"/>
                  <a:pt x="110551" y="334191"/>
                  <a:pt x="118533" y="330200"/>
                </a:cubicBezTo>
                <a:cubicBezTo>
                  <a:pt x="127634" y="325649"/>
                  <a:pt x="134634" y="317400"/>
                  <a:pt x="143933" y="313267"/>
                </a:cubicBezTo>
                <a:cubicBezTo>
                  <a:pt x="143958" y="313256"/>
                  <a:pt x="207420" y="292105"/>
                  <a:pt x="220133" y="287867"/>
                </a:cubicBezTo>
                <a:cubicBezTo>
                  <a:pt x="312751" y="256995"/>
                  <a:pt x="172474" y="306227"/>
                  <a:pt x="270933" y="262467"/>
                </a:cubicBezTo>
                <a:cubicBezTo>
                  <a:pt x="287244" y="255218"/>
                  <a:pt x="321733" y="245533"/>
                  <a:pt x="321733" y="245533"/>
                </a:cubicBezTo>
                <a:cubicBezTo>
                  <a:pt x="338666" y="228600"/>
                  <a:pt x="359249" y="214658"/>
                  <a:pt x="372533" y="194733"/>
                </a:cubicBezTo>
                <a:lnTo>
                  <a:pt x="406400" y="143933"/>
                </a:lnTo>
                <a:lnTo>
                  <a:pt x="423333" y="118533"/>
                </a:lnTo>
                <a:cubicBezTo>
                  <a:pt x="428977" y="110066"/>
                  <a:pt x="433071" y="100328"/>
                  <a:pt x="440266" y="93133"/>
                </a:cubicBezTo>
                <a:lnTo>
                  <a:pt x="457200" y="76200"/>
                </a:lnTo>
                <a:cubicBezTo>
                  <a:pt x="462994" y="58818"/>
                  <a:pt x="464003" y="43165"/>
                  <a:pt x="482600" y="33867"/>
                </a:cubicBezTo>
                <a:cubicBezTo>
                  <a:pt x="545695" y="2319"/>
                  <a:pt x="523188" y="37359"/>
                  <a:pt x="5418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3860801" y="3515686"/>
            <a:ext cx="926099" cy="302781"/>
          </a:xfrm>
          <a:custGeom>
            <a:avLst/>
            <a:gdLst>
              <a:gd name="connsiteX0" fmla="*/ 0 w 897467"/>
              <a:gd name="connsiteY0" fmla="*/ 262467 h 262467"/>
              <a:gd name="connsiteX1" fmla="*/ 237067 w 897467"/>
              <a:gd name="connsiteY1" fmla="*/ 254000 h 262467"/>
              <a:gd name="connsiteX2" fmla="*/ 313267 w 897467"/>
              <a:gd name="connsiteY2" fmla="*/ 237067 h 262467"/>
              <a:gd name="connsiteX3" fmla="*/ 364067 w 897467"/>
              <a:gd name="connsiteY3" fmla="*/ 220133 h 262467"/>
              <a:gd name="connsiteX4" fmla="*/ 440267 w 897467"/>
              <a:gd name="connsiteY4" fmla="*/ 194733 h 262467"/>
              <a:gd name="connsiteX5" fmla="*/ 491067 w 897467"/>
              <a:gd name="connsiteY5" fmla="*/ 177800 h 262467"/>
              <a:gd name="connsiteX6" fmla="*/ 516467 w 897467"/>
              <a:gd name="connsiteY6" fmla="*/ 160867 h 262467"/>
              <a:gd name="connsiteX7" fmla="*/ 592667 w 897467"/>
              <a:gd name="connsiteY7" fmla="*/ 135467 h 262467"/>
              <a:gd name="connsiteX8" fmla="*/ 618067 w 897467"/>
              <a:gd name="connsiteY8" fmla="*/ 127000 h 262467"/>
              <a:gd name="connsiteX9" fmla="*/ 694267 w 897467"/>
              <a:gd name="connsiteY9" fmla="*/ 93133 h 262467"/>
              <a:gd name="connsiteX10" fmla="*/ 787400 w 897467"/>
              <a:gd name="connsiteY10" fmla="*/ 67733 h 262467"/>
              <a:gd name="connsiteX11" fmla="*/ 838200 w 897467"/>
              <a:gd name="connsiteY11" fmla="*/ 33867 h 262467"/>
              <a:gd name="connsiteX12" fmla="*/ 897467 w 897467"/>
              <a:gd name="connsiteY12" fmla="*/ 0 h 26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7467" h="262467">
                <a:moveTo>
                  <a:pt x="0" y="262467"/>
                </a:moveTo>
                <a:cubicBezTo>
                  <a:pt x="79022" y="259645"/>
                  <a:pt x="158139" y="258784"/>
                  <a:pt x="237067" y="254000"/>
                </a:cubicBezTo>
                <a:cubicBezTo>
                  <a:pt x="247156" y="253389"/>
                  <a:pt x="300739" y="240825"/>
                  <a:pt x="313267" y="237067"/>
                </a:cubicBezTo>
                <a:cubicBezTo>
                  <a:pt x="330364" y="231938"/>
                  <a:pt x="347134" y="225777"/>
                  <a:pt x="364067" y="220133"/>
                </a:cubicBezTo>
                <a:lnTo>
                  <a:pt x="440267" y="194733"/>
                </a:lnTo>
                <a:cubicBezTo>
                  <a:pt x="440272" y="194731"/>
                  <a:pt x="491063" y="177803"/>
                  <a:pt x="491067" y="177800"/>
                </a:cubicBezTo>
                <a:cubicBezTo>
                  <a:pt x="499534" y="172156"/>
                  <a:pt x="507168" y="165000"/>
                  <a:pt x="516467" y="160867"/>
                </a:cubicBezTo>
                <a:cubicBezTo>
                  <a:pt x="516492" y="160856"/>
                  <a:pt x="579954" y="139705"/>
                  <a:pt x="592667" y="135467"/>
                </a:cubicBezTo>
                <a:cubicBezTo>
                  <a:pt x="601134" y="132645"/>
                  <a:pt x="610641" y="131950"/>
                  <a:pt x="618067" y="127000"/>
                </a:cubicBezTo>
                <a:cubicBezTo>
                  <a:pt x="648470" y="106732"/>
                  <a:pt x="651090" y="101768"/>
                  <a:pt x="694267" y="93133"/>
                </a:cubicBezTo>
                <a:cubicBezTo>
                  <a:pt x="716990" y="88589"/>
                  <a:pt x="768981" y="80012"/>
                  <a:pt x="787400" y="67733"/>
                </a:cubicBezTo>
                <a:cubicBezTo>
                  <a:pt x="804333" y="56444"/>
                  <a:pt x="818893" y="40303"/>
                  <a:pt x="838200" y="33867"/>
                </a:cubicBezTo>
                <a:cubicBezTo>
                  <a:pt x="894987" y="14937"/>
                  <a:pt x="881017" y="32898"/>
                  <a:pt x="89746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216402" y="3818467"/>
            <a:ext cx="1481666" cy="660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073314" y="3818467"/>
            <a:ext cx="1624754" cy="203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33720" y="3450390"/>
            <a:ext cx="2045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Greater Manchester/Oswestry Service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440125" y="2832331"/>
            <a:ext cx="1234214" cy="328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74339" y="2647665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Newcastle upon Tyne</a:t>
            </a:r>
          </a:p>
        </p:txBody>
      </p:sp>
      <p:cxnSp>
        <p:nvCxnSpPr>
          <p:cNvPr id="32" name="Straight Connector 31"/>
          <p:cNvCxnSpPr>
            <a:cxnSpLocks/>
            <a:endCxn id="41" idx="2"/>
          </p:cNvCxnSpPr>
          <p:nvPr/>
        </p:nvCxnSpPr>
        <p:spPr>
          <a:xfrm flipV="1">
            <a:off x="4361181" y="4921312"/>
            <a:ext cx="1599360" cy="964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82102" y="4588409"/>
            <a:ext cx="196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Birmingham</a:t>
            </a:r>
          </a:p>
          <a:p>
            <a:r>
              <a:rPr lang="en-GB" b="1" dirty="0"/>
              <a:t>Children’s Hospital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020224" y="5503006"/>
            <a:ext cx="1094179" cy="223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10130" y="5777538"/>
            <a:ext cx="8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London</a:t>
            </a:r>
          </a:p>
          <a:p>
            <a:r>
              <a:rPr lang="en-GB" b="1" dirty="0"/>
              <a:t>UCLH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032001" y="5410211"/>
            <a:ext cx="2316487" cy="351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60265" y="5583818"/>
            <a:ext cx="75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Oxford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09924" y="2228022"/>
            <a:ext cx="115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Edinburgh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1" y="2409263"/>
            <a:ext cx="454654" cy="137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40125" y="1593027"/>
            <a:ext cx="1002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Aberdeen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064002" y="1774268"/>
            <a:ext cx="454654" cy="137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820334" y="2228022"/>
            <a:ext cx="1408696" cy="333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20858" y="2012731"/>
            <a:ext cx="889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Glasgow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1185336" y="3235559"/>
            <a:ext cx="1408696" cy="333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12864" y="3028735"/>
            <a:ext cx="748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Belfast</a:t>
            </a:r>
          </a:p>
        </p:txBody>
      </p:sp>
      <p:sp>
        <p:nvSpPr>
          <p:cNvPr id="52" name="Oval 51"/>
          <p:cNvSpPr/>
          <p:nvPr/>
        </p:nvSpPr>
        <p:spPr>
          <a:xfrm>
            <a:off x="2477348" y="4191000"/>
            <a:ext cx="71119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/>
          <p:cNvCxnSpPr/>
          <p:nvPr/>
        </p:nvCxnSpPr>
        <p:spPr>
          <a:xfrm>
            <a:off x="1020858" y="4175894"/>
            <a:ext cx="1437706" cy="28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3480" y="3999497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Dublin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4620" y="168002"/>
            <a:ext cx="8193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/>
              <a:t>UK AND REPUBLIC OF IRELAND BONE AND SOFT TISSUE SARCOMA CENTRES</a:t>
            </a:r>
          </a:p>
        </p:txBody>
      </p:sp>
      <p:sp>
        <p:nvSpPr>
          <p:cNvPr id="2" name="Oval 1"/>
          <p:cNvSpPr/>
          <p:nvPr/>
        </p:nvSpPr>
        <p:spPr>
          <a:xfrm>
            <a:off x="4135059" y="2187991"/>
            <a:ext cx="1043122" cy="445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960541" y="4432413"/>
            <a:ext cx="2067107" cy="9777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942016" y="5601043"/>
            <a:ext cx="1181961" cy="9377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633721" y="2561550"/>
            <a:ext cx="2324944" cy="6492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1EC78-2F39-447E-AFFD-3A534F5424E6}"/>
              </a:ext>
            </a:extLst>
          </p:cNvPr>
          <p:cNvSpPr txBox="1"/>
          <p:nvPr/>
        </p:nvSpPr>
        <p:spPr>
          <a:xfrm>
            <a:off x="7092836" y="5829810"/>
            <a:ext cx="1610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25 patients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E9557A-5CEF-47E9-A0FF-D5E9E18F25EE}"/>
              </a:ext>
            </a:extLst>
          </p:cNvPr>
          <p:cNvSpPr txBox="1"/>
          <p:nvPr/>
        </p:nvSpPr>
        <p:spPr>
          <a:xfrm>
            <a:off x="7123977" y="2187426"/>
            <a:ext cx="1610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12 patients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AB8B91-B97D-446A-81DB-10FDE7AAEBDD}"/>
              </a:ext>
            </a:extLst>
          </p:cNvPr>
          <p:cNvSpPr txBox="1"/>
          <p:nvPr/>
        </p:nvSpPr>
        <p:spPr>
          <a:xfrm>
            <a:off x="7641701" y="4197514"/>
            <a:ext cx="145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4 patients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16C29C7-F099-41E8-A8C9-72000BA363CA}"/>
              </a:ext>
            </a:extLst>
          </p:cNvPr>
          <p:cNvSpPr txBox="1"/>
          <p:nvPr/>
        </p:nvSpPr>
        <p:spPr>
          <a:xfrm>
            <a:off x="4960045" y="1943419"/>
            <a:ext cx="145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4 patients</a:t>
            </a:r>
          </a:p>
        </p:txBody>
      </p:sp>
    </p:spTree>
    <p:extLst>
      <p:ext uri="{BB962C8B-B14F-4D97-AF65-F5344CB8AC3E}">
        <p14:creationId xmlns:p14="http://schemas.microsoft.com/office/powerpoint/2010/main" val="2386075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9083F-E91B-493A-B8BC-C5047AFC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41" y="254290"/>
            <a:ext cx="7490115" cy="157451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ACCRUAL (3 year period)</a:t>
            </a:r>
            <a:br>
              <a:rPr lang="en-GB" sz="4000" dirty="0"/>
            </a:br>
            <a:r>
              <a:rPr lang="en-GB" sz="4000" dirty="0"/>
              <a:t>Original target 30, Extended to 50. </a:t>
            </a:r>
            <a:br>
              <a:rPr lang="en-GB" sz="4000" dirty="0"/>
            </a:br>
            <a:r>
              <a:rPr lang="en-GB" sz="4000" dirty="0"/>
              <a:t>Final achieved 45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44488" y="1828801"/>
          <a:ext cx="8511645" cy="461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2933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A760E8-5472-4540-A0ED-E55E744008B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"/>
          <a:stretch/>
        </p:blipFill>
        <p:spPr bwMode="auto">
          <a:xfrm>
            <a:off x="360220" y="595746"/>
            <a:ext cx="8451273" cy="6054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72238C-3506-47A7-A8C7-00D53765B2AC}"/>
              </a:ext>
            </a:extLst>
          </p:cNvPr>
          <p:cNvCxnSpPr/>
          <p:nvPr/>
        </p:nvCxnSpPr>
        <p:spPr>
          <a:xfrm>
            <a:off x="2660073" y="1011381"/>
            <a:ext cx="0" cy="21890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BBE72-1076-4F54-9270-902E0245699F}"/>
              </a:ext>
            </a:extLst>
          </p:cNvPr>
          <p:cNvCxnSpPr>
            <a:cxnSpLocks/>
          </p:cNvCxnSpPr>
          <p:nvPr/>
        </p:nvCxnSpPr>
        <p:spPr>
          <a:xfrm flipH="1">
            <a:off x="1468584" y="1856504"/>
            <a:ext cx="245225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59D6C1-E3B3-4C4A-8E8D-D4B3781DF9A7}"/>
              </a:ext>
            </a:extLst>
          </p:cNvPr>
          <p:cNvCxnSpPr/>
          <p:nvPr/>
        </p:nvCxnSpPr>
        <p:spPr>
          <a:xfrm>
            <a:off x="5791208" y="997521"/>
            <a:ext cx="0" cy="21890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B6740-8DE2-4056-90CE-D2CA3A5B7AC7}"/>
              </a:ext>
            </a:extLst>
          </p:cNvPr>
          <p:cNvCxnSpPr>
            <a:cxnSpLocks/>
          </p:cNvCxnSpPr>
          <p:nvPr/>
        </p:nvCxnSpPr>
        <p:spPr>
          <a:xfrm flipH="1">
            <a:off x="4599719" y="1856499"/>
            <a:ext cx="245225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EFA813-901C-4E9F-B54E-9B289532FE91}"/>
              </a:ext>
            </a:extLst>
          </p:cNvPr>
          <p:cNvCxnSpPr/>
          <p:nvPr/>
        </p:nvCxnSpPr>
        <p:spPr>
          <a:xfrm>
            <a:off x="2604652" y="3879277"/>
            <a:ext cx="0" cy="21890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4EFE8B-50EB-43C8-8640-0A63ABAB9379}"/>
              </a:ext>
            </a:extLst>
          </p:cNvPr>
          <p:cNvCxnSpPr>
            <a:cxnSpLocks/>
          </p:cNvCxnSpPr>
          <p:nvPr/>
        </p:nvCxnSpPr>
        <p:spPr>
          <a:xfrm flipH="1">
            <a:off x="1413163" y="4668979"/>
            <a:ext cx="245225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853A5-D6AD-4080-8B93-BE7866066050}"/>
              </a:ext>
            </a:extLst>
          </p:cNvPr>
          <p:cNvCxnSpPr/>
          <p:nvPr/>
        </p:nvCxnSpPr>
        <p:spPr>
          <a:xfrm>
            <a:off x="5777347" y="3837712"/>
            <a:ext cx="0" cy="21890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016D57-0C06-4BAF-8901-E6EE705A69D3}"/>
              </a:ext>
            </a:extLst>
          </p:cNvPr>
          <p:cNvCxnSpPr>
            <a:cxnSpLocks/>
          </p:cNvCxnSpPr>
          <p:nvPr/>
        </p:nvCxnSpPr>
        <p:spPr>
          <a:xfrm flipH="1">
            <a:off x="4572003" y="4627415"/>
            <a:ext cx="245225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A49AEDE-5219-4059-9CDD-413D5B7DB72F}"/>
              </a:ext>
            </a:extLst>
          </p:cNvPr>
          <p:cNvSpPr txBox="1"/>
          <p:nvPr/>
        </p:nvSpPr>
        <p:spPr>
          <a:xfrm>
            <a:off x="3158836" y="9360"/>
            <a:ext cx="297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GATING- QUADRANTS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DCEF6-FBA9-484B-B0F4-EDA3F11003BD}"/>
              </a:ext>
            </a:extLst>
          </p:cNvPr>
          <p:cNvSpPr txBox="1"/>
          <p:nvPr/>
        </p:nvSpPr>
        <p:spPr>
          <a:xfrm>
            <a:off x="1468584" y="1010981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MT1-MMP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7A3530-98FF-4689-8F8B-EECA357ECF4E}"/>
              </a:ext>
            </a:extLst>
          </p:cNvPr>
          <p:cNvSpPr txBox="1"/>
          <p:nvPr/>
        </p:nvSpPr>
        <p:spPr>
          <a:xfrm>
            <a:off x="4518929" y="1050837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MT1-MMP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7AFE0D-8556-4905-AB85-A7B7C5C74CCD}"/>
              </a:ext>
            </a:extLst>
          </p:cNvPr>
          <p:cNvSpPr txBox="1"/>
          <p:nvPr/>
        </p:nvSpPr>
        <p:spPr>
          <a:xfrm>
            <a:off x="1367763" y="3864380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MT1-MMP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7D015F-C913-4608-8774-8C8B6A4C5D58}"/>
              </a:ext>
            </a:extLst>
          </p:cNvPr>
          <p:cNvSpPr txBox="1"/>
          <p:nvPr/>
        </p:nvSpPr>
        <p:spPr>
          <a:xfrm>
            <a:off x="4603334" y="3864382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MT1-MMP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82E34E-9619-4B22-8CD8-590E3A27421C}"/>
              </a:ext>
            </a:extLst>
          </p:cNvPr>
          <p:cNvSpPr txBox="1"/>
          <p:nvPr/>
        </p:nvSpPr>
        <p:spPr>
          <a:xfrm>
            <a:off x="6468911" y="1033919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NG2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3FBB59-FD21-44BE-9AE3-C8E49DEF76E9}"/>
              </a:ext>
            </a:extLst>
          </p:cNvPr>
          <p:cNvSpPr txBox="1"/>
          <p:nvPr/>
        </p:nvSpPr>
        <p:spPr>
          <a:xfrm>
            <a:off x="6466563" y="3873253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NG2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5082F9-DE86-4BFD-BC60-B92D6BEEFA82}"/>
              </a:ext>
            </a:extLst>
          </p:cNvPr>
          <p:cNvSpPr txBox="1"/>
          <p:nvPr/>
        </p:nvSpPr>
        <p:spPr>
          <a:xfrm>
            <a:off x="3371672" y="1003435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NG2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2E3A7-31B3-43AE-A825-E18F3F0E1D1D}"/>
              </a:ext>
            </a:extLst>
          </p:cNvPr>
          <p:cNvSpPr txBox="1"/>
          <p:nvPr/>
        </p:nvSpPr>
        <p:spPr>
          <a:xfrm>
            <a:off x="5777347" y="385069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&lt;5%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E3147-294C-45ED-BDA0-289CBC53DC4A}"/>
              </a:ext>
            </a:extLst>
          </p:cNvPr>
          <p:cNvSpPr txBox="1"/>
          <p:nvPr/>
        </p:nvSpPr>
        <p:spPr>
          <a:xfrm>
            <a:off x="5726805" y="99228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A88704-0DC7-4D3F-AE43-C19D892FA33D}"/>
              </a:ext>
            </a:extLst>
          </p:cNvPr>
          <p:cNvSpPr txBox="1"/>
          <p:nvPr/>
        </p:nvSpPr>
        <p:spPr>
          <a:xfrm>
            <a:off x="2538685" y="380298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14%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C8E767-CC96-4707-96F7-0B4699390793}"/>
              </a:ext>
            </a:extLst>
          </p:cNvPr>
          <p:cNvSpPr txBox="1"/>
          <p:nvPr/>
        </p:nvSpPr>
        <p:spPr>
          <a:xfrm>
            <a:off x="2610645" y="99466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&lt;5%</a:t>
            </a:r>
          </a:p>
        </p:txBody>
      </p:sp>
    </p:spTree>
    <p:extLst>
      <p:ext uri="{BB962C8B-B14F-4D97-AF65-F5344CB8AC3E}">
        <p14:creationId xmlns:p14="http://schemas.microsoft.com/office/powerpoint/2010/main" val="253743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Liquid biopsy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Blood sample </a:t>
            </a:r>
          </a:p>
          <a:p>
            <a:pPr lvl="1"/>
            <a:r>
              <a:rPr lang="en-GB" dirty="0"/>
              <a:t>Easy to take</a:t>
            </a:r>
          </a:p>
          <a:p>
            <a:r>
              <a:rPr lang="en-GB" dirty="0"/>
              <a:t>Measure a ‘marker’ </a:t>
            </a:r>
          </a:p>
          <a:p>
            <a:pPr lvl="1"/>
            <a:r>
              <a:rPr lang="en-GB" dirty="0"/>
              <a:t>Screen for cancer</a:t>
            </a:r>
          </a:p>
          <a:p>
            <a:pPr lvl="1"/>
            <a:r>
              <a:rPr lang="en-GB" dirty="0"/>
              <a:t>Guide treatment</a:t>
            </a:r>
          </a:p>
          <a:p>
            <a:pPr lvl="1"/>
            <a:r>
              <a:rPr lang="en-GB" dirty="0"/>
              <a:t>Early warning of relapse</a:t>
            </a:r>
          </a:p>
          <a:p>
            <a:r>
              <a:rPr lang="en-GB" dirty="0"/>
              <a:t>First reports of Circulating tumour cells were in 1869! </a:t>
            </a:r>
          </a:p>
          <a:p>
            <a:r>
              <a:rPr lang="en-GB" dirty="0"/>
              <a:t>Ashworth TR. A case of cancer in which cells similar to those in the tumours were seen in the blood after death. Med J Australia 1869;14:146–7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8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032A7A-945D-45D6-9047-68C788A02E3A}"/>
              </a:ext>
            </a:extLst>
          </p:cNvPr>
          <p:cNvPicPr/>
          <p:nvPr/>
        </p:nvPicPr>
        <p:blipFill rotWithShape="1">
          <a:blip r:embed="rId2"/>
          <a:srcRect l="8195" t="9073" r="12787" b="37321"/>
          <a:stretch/>
        </p:blipFill>
        <p:spPr>
          <a:xfrm>
            <a:off x="623453" y="692725"/>
            <a:ext cx="8215747" cy="4710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5604EB-E33E-4D89-8F82-88EE39FF9D1E}"/>
              </a:ext>
            </a:extLst>
          </p:cNvPr>
          <p:cNvSpPr txBox="1"/>
          <p:nvPr/>
        </p:nvSpPr>
        <p:spPr>
          <a:xfrm>
            <a:off x="1235253" y="5615835"/>
            <a:ext cx="6436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18 osteosarcoma, 5 soft tissue sarcoma, 1 chondrosarcoma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5BBF75-3BBF-48D6-BF88-569D95118F3D}"/>
              </a:ext>
            </a:extLst>
          </p:cNvPr>
          <p:cNvCxnSpPr/>
          <p:nvPr/>
        </p:nvCxnSpPr>
        <p:spPr>
          <a:xfrm flipH="1">
            <a:off x="2715491" y="928255"/>
            <a:ext cx="24522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122FB9-ECF7-4480-A126-B6F3FD3D79BF}"/>
              </a:ext>
            </a:extLst>
          </p:cNvPr>
          <p:cNvSpPr txBox="1"/>
          <p:nvPr/>
        </p:nvSpPr>
        <p:spPr>
          <a:xfrm>
            <a:off x="1235253" y="5980609"/>
            <a:ext cx="313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***p&lt;0.001 (Mann Whitney U)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3381E-8E74-42D4-8B17-E6562434C34F}"/>
              </a:ext>
            </a:extLst>
          </p:cNvPr>
          <p:cNvSpPr txBox="1"/>
          <p:nvPr/>
        </p:nvSpPr>
        <p:spPr>
          <a:xfrm>
            <a:off x="3676161" y="69272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3908333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UCL Patient 16</a:t>
            </a:r>
            <a:br>
              <a:rPr lang="en-GB" dirty="0"/>
            </a:br>
            <a:endParaRPr lang="en-GB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94" y="2301160"/>
            <a:ext cx="7305699" cy="781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95" y="4816462"/>
            <a:ext cx="7305699" cy="749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94" y="3091339"/>
            <a:ext cx="7305699" cy="884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94" y="3983936"/>
            <a:ext cx="7305699" cy="82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75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Messenger RNA</a:t>
            </a:r>
          </a:p>
          <a:p>
            <a:pPr lvl="1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Not stable</a:t>
            </a:r>
          </a:p>
          <a:p>
            <a:r>
              <a:rPr lang="en-GB" dirty="0"/>
              <a:t>MicroRNA</a:t>
            </a:r>
          </a:p>
          <a:p>
            <a:r>
              <a:rPr lang="en-GB" dirty="0"/>
              <a:t>Circulating tumour DNA</a:t>
            </a:r>
          </a:p>
        </p:txBody>
      </p:sp>
    </p:spTree>
    <p:extLst>
      <p:ext uri="{BB962C8B-B14F-4D97-AF65-F5344CB8AC3E}">
        <p14:creationId xmlns:p14="http://schemas.microsoft.com/office/powerpoint/2010/main" val="3688821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57162" y="1530417"/>
            <a:ext cx="4379495" cy="36287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080084" y="3484345"/>
            <a:ext cx="1665171" cy="1029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028171" y="3550115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546909" y="3684870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362424" y="2411129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607869" y="2895599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124423" y="2314877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646947" y="2703095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357162" y="711904"/>
            <a:ext cx="354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Exosomes in cells contain microRNA</a:t>
            </a:r>
          </a:p>
        </p:txBody>
      </p:sp>
      <p:sp>
        <p:nvSpPr>
          <p:cNvPr id="14" name="Oval 13"/>
          <p:cNvSpPr/>
          <p:nvPr/>
        </p:nvSpPr>
        <p:spPr>
          <a:xfrm>
            <a:off x="3821229" y="4032182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748012" y="3344779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489383" y="2990647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86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7259" y="1597794"/>
            <a:ext cx="4324521" cy="43048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89779" y="2715036"/>
            <a:ext cx="2252311" cy="131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191292" y="2816503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812724" y="2815297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822929" y="2800859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217559" y="2800859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542407" y="2815297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432733" y="2831940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47132" y="2831940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033480" y="2800859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822929" y="3383284"/>
            <a:ext cx="2252311" cy="131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324442" y="3484751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945874" y="3483545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56079" y="3469107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350709" y="3469107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675557" y="3483545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565883" y="3500188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880282" y="3500188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1166630" y="3469107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975329" y="3959196"/>
            <a:ext cx="2252311" cy="131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476842" y="4060663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098274" y="4059457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1108479" y="4045019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503109" y="4045019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1827957" y="4059457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2718283" y="4076100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032682" y="4076100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319030" y="4045019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936829" y="4517462"/>
            <a:ext cx="2252311" cy="131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438342" y="4618929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059774" y="4617723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1069979" y="4603285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1464609" y="4603285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1789457" y="4617723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2679783" y="4634366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2994182" y="4634366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280530" y="4603285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129329" y="2177023"/>
            <a:ext cx="1551271" cy="151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2465228" y="2266856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262479" y="2262847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657109" y="2262847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981957" y="2277285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4947303" y="1694758"/>
            <a:ext cx="4207846" cy="42078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153720" y="2384166"/>
            <a:ext cx="1551271" cy="151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89619" y="2473999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286870" y="2469990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681500" y="2469990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06348" y="2484428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2811301" y="276588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microRNA143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13935" y="3389917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microRNA143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36471" y="3985793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microRNA143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94958" y="4568837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microRNA143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306120" y="3431717"/>
            <a:ext cx="1551271" cy="151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7642019" y="3521550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6439270" y="3517541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6833900" y="3517541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7158748" y="3531979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279436" y="4753990"/>
            <a:ext cx="2252311" cy="131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780949" y="4855457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6402381" y="4854251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5412586" y="4839813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5807216" y="4839813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6132064" y="4854251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7022390" y="4870894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7336789" y="4870894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5623137" y="4839813"/>
            <a:ext cx="57751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7400958" y="4804835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microRNA143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712050" y="3483545"/>
            <a:ext cx="13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microRNA24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531747" y="2454807"/>
            <a:ext cx="13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microRNA24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61305" y="1126882"/>
            <a:ext cx="440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Cancer cell is producing lots of microRNA143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959720" y="997693"/>
            <a:ext cx="4240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Normal cell is producing some microRNA24</a:t>
            </a:r>
          </a:p>
          <a:p>
            <a:r>
              <a:rPr lang="en-GB" dirty="0"/>
              <a:t>and a little microRNA143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550431" y="2192428"/>
            <a:ext cx="13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microRNA24</a:t>
            </a:r>
          </a:p>
        </p:txBody>
      </p:sp>
    </p:spTree>
    <p:extLst>
      <p:ext uri="{BB962C8B-B14F-4D97-AF65-F5344CB8AC3E}">
        <p14:creationId xmlns:p14="http://schemas.microsoft.com/office/powerpoint/2010/main" val="2076696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 flipH="1">
            <a:off x="328316" y="2388471"/>
            <a:ext cx="8232775" cy="1779662"/>
          </a:xfrm>
          <a:prstGeom prst="flowChartMagneticDrum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35696" y="192612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Blood vessel</a:t>
            </a:r>
          </a:p>
        </p:txBody>
      </p:sp>
      <p:sp>
        <p:nvSpPr>
          <p:cNvPr id="7" name="Oval 6"/>
          <p:cNvSpPr/>
          <p:nvPr/>
        </p:nvSpPr>
        <p:spPr>
          <a:xfrm>
            <a:off x="3397718" y="2597217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89158" y="2886748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203284" y="2798516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233513" y="2749617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324953" y="3039148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039079" y="2950916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445268" y="3365635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536708" y="3655166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250834" y="3566934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051660" y="2749617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143100" y="3039148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857226" y="2950916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070912" y="3317510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162352" y="3607041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876478" y="3518809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821684" y="2749617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913124" y="3039148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627250" y="2950916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542552" y="3221260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633992" y="3510791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348118" y="3422559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829252" y="3221256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920692" y="3510787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634818" y="3422555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495455" y="2749617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586895" y="3039148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301021" y="2950916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302949" y="3192379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6394389" y="3481910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108515" y="3393678"/>
            <a:ext cx="182880" cy="19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934998" y="4253361"/>
            <a:ext cx="365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Millions of exosomes per ml of blood</a:t>
            </a:r>
          </a:p>
        </p:txBody>
      </p:sp>
    </p:spTree>
    <p:extLst>
      <p:ext uri="{BB962C8B-B14F-4D97-AF65-F5344CB8AC3E}">
        <p14:creationId xmlns:p14="http://schemas.microsoft.com/office/powerpoint/2010/main" val="822278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27550" t="25760" r="25282" b="7365"/>
          <a:stretch>
            <a:fillRect/>
          </a:stretch>
        </p:blipFill>
        <p:spPr bwMode="auto">
          <a:xfrm>
            <a:off x="486439" y="1020764"/>
            <a:ext cx="556273" cy="371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27550" t="25760" r="25282" b="7365"/>
          <a:stretch>
            <a:fillRect/>
          </a:stretch>
        </p:blipFill>
        <p:spPr bwMode="auto">
          <a:xfrm>
            <a:off x="3950819" y="1020764"/>
            <a:ext cx="556273" cy="371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71674" y="2975993"/>
            <a:ext cx="510139" cy="1405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7810" y="651432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Whole blood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2262" y="3315359"/>
            <a:ext cx="22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Spin to get the plasma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33055" y="3611261"/>
            <a:ext cx="2727421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4597435" y="3661174"/>
            <a:ext cx="2428450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597858" y="3315359"/>
            <a:ext cx="230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Exosome extraction kit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6" t="4248" r="9613" b="9929"/>
          <a:stretch/>
        </p:blipFill>
        <p:spPr>
          <a:xfrm>
            <a:off x="7116228" y="2783152"/>
            <a:ext cx="1980203" cy="17560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16228" y="2425566"/>
            <a:ext cx="217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Sequencing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6316" y="86627"/>
            <a:ext cx="201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MicroRNA protocol</a:t>
            </a:r>
          </a:p>
        </p:txBody>
      </p:sp>
    </p:spTree>
    <p:extLst>
      <p:ext uri="{BB962C8B-B14F-4D97-AF65-F5344CB8AC3E}">
        <p14:creationId xmlns:p14="http://schemas.microsoft.com/office/powerpoint/2010/main" val="2015209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MicroRNA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Particular target e.g. microRNA143</a:t>
            </a:r>
          </a:p>
          <a:p>
            <a:r>
              <a:rPr lang="en-GB" dirty="0"/>
              <a:t>Extensive sequencing to look for patterns</a:t>
            </a:r>
          </a:p>
        </p:txBody>
      </p:sp>
    </p:spTree>
    <p:extLst>
      <p:ext uri="{BB962C8B-B14F-4D97-AF65-F5344CB8AC3E}">
        <p14:creationId xmlns:p14="http://schemas.microsoft.com/office/powerpoint/2010/main" val="2898847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Circulating tumour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Major progress in last few years</a:t>
            </a:r>
          </a:p>
          <a:p>
            <a:r>
              <a:rPr lang="en-GB" dirty="0"/>
              <a:t>Clinical trials indicate this will become the mainstream liquid biopsy assay</a:t>
            </a:r>
          </a:p>
        </p:txBody>
      </p:sp>
    </p:spTree>
    <p:extLst>
      <p:ext uri="{BB962C8B-B14F-4D97-AF65-F5344CB8AC3E}">
        <p14:creationId xmlns:p14="http://schemas.microsoft.com/office/powerpoint/2010/main" val="468610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57162" y="1530417"/>
            <a:ext cx="4379495" cy="36287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080084" y="3484345"/>
            <a:ext cx="1665171" cy="1029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3546909" y="3570972"/>
            <a:ext cx="616017" cy="269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3296652" y="3893418"/>
            <a:ext cx="616017" cy="269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4100361" y="3893417"/>
            <a:ext cx="616017" cy="269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3792352" y="4201425"/>
            <a:ext cx="616017" cy="2695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38448" y="700857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Cell nucleus is full of DNA</a:t>
            </a:r>
          </a:p>
        </p:txBody>
      </p:sp>
    </p:spTree>
    <p:extLst>
      <p:ext uri="{BB962C8B-B14F-4D97-AF65-F5344CB8AC3E}">
        <p14:creationId xmlns:p14="http://schemas.microsoft.com/office/powerpoint/2010/main" val="377914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Gradual technological advances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techniques described to isolate CTCs</a:t>
            </a:r>
          </a:p>
          <a:p>
            <a:r>
              <a:rPr lang="en-GB" dirty="0"/>
              <a:t>Varying success in carcinoma</a:t>
            </a:r>
          </a:p>
          <a:p>
            <a:r>
              <a:rPr lang="en-GB" dirty="0"/>
              <a:t>Sarcoma literature is slowly catching up</a:t>
            </a:r>
          </a:p>
          <a:p>
            <a:r>
              <a:rPr lang="en-GB" dirty="0"/>
              <a:t>Important to remember that there are many circulating biomarkers to consider measuring</a:t>
            </a:r>
          </a:p>
        </p:txBody>
      </p:sp>
    </p:spTree>
    <p:extLst>
      <p:ext uri="{BB962C8B-B14F-4D97-AF65-F5344CB8AC3E}">
        <p14:creationId xmlns:p14="http://schemas.microsoft.com/office/powerpoint/2010/main" val="195054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217939" y="2868330"/>
            <a:ext cx="3993113" cy="1746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4711333" y="2868330"/>
            <a:ext cx="3993113" cy="174698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53188" y="3599848"/>
            <a:ext cx="105877" cy="7315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09036" y="2242686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Normal cell DNA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1305" y="2317905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Cancer cell DNA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6633360" y="4591872"/>
            <a:ext cx="545531" cy="317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76236" y="5023454"/>
            <a:ext cx="105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Mutation</a:t>
            </a:r>
          </a:p>
        </p:txBody>
      </p:sp>
    </p:spTree>
    <p:extLst>
      <p:ext uri="{BB962C8B-B14F-4D97-AF65-F5344CB8AC3E}">
        <p14:creationId xmlns:p14="http://schemas.microsoft.com/office/powerpoint/2010/main" val="3806619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 flipH="1">
            <a:off x="328316" y="2388471"/>
            <a:ext cx="8232775" cy="1779662"/>
          </a:xfrm>
          <a:prstGeom prst="flowChartMagneticDrum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3546909" y="2425565"/>
            <a:ext cx="616017" cy="269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3296652" y="2748011"/>
            <a:ext cx="616017" cy="269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4100361" y="2748010"/>
            <a:ext cx="616017" cy="269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3792352" y="3056018"/>
            <a:ext cx="616017" cy="269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4759694" y="2820200"/>
            <a:ext cx="616017" cy="269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4509437" y="3142646"/>
            <a:ext cx="616017" cy="269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5313146" y="3142645"/>
            <a:ext cx="616017" cy="269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5005137" y="3450653"/>
            <a:ext cx="616017" cy="269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4244740" y="3416964"/>
            <a:ext cx="616017" cy="269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3484342" y="3391489"/>
            <a:ext cx="616017" cy="269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6001355" y="3106132"/>
            <a:ext cx="616017" cy="2695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4244740" y="2439602"/>
            <a:ext cx="616017" cy="269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5803449" y="3465090"/>
            <a:ext cx="616017" cy="2695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4533497" y="3728374"/>
            <a:ext cx="616017" cy="2695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5375711" y="2767261"/>
            <a:ext cx="616017" cy="269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5089067" y="2439602"/>
            <a:ext cx="616017" cy="2695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6763280" y="3599843"/>
            <a:ext cx="616017" cy="2695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6001355" y="3771681"/>
            <a:ext cx="616017" cy="2695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5157537" y="3603053"/>
            <a:ext cx="616017" cy="2695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6802367" y="3256735"/>
            <a:ext cx="616017" cy="2695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6263384" y="2637009"/>
            <a:ext cx="616017" cy="2695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6554221" y="2908503"/>
            <a:ext cx="616017" cy="2695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6968401" y="2648234"/>
            <a:ext cx="616017" cy="2695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881" r="3263" b="8751"/>
          <a:stretch/>
        </p:blipFill>
        <p:spPr>
          <a:xfrm>
            <a:off x="5803155" y="2446108"/>
            <a:ext cx="616017" cy="269507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4132090" y="3159823"/>
            <a:ext cx="1064" cy="119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35696" y="192612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Blood vessel</a:t>
            </a:r>
          </a:p>
        </p:txBody>
      </p:sp>
    </p:spTree>
    <p:extLst>
      <p:ext uri="{BB962C8B-B14F-4D97-AF65-F5344CB8AC3E}">
        <p14:creationId xmlns:p14="http://schemas.microsoft.com/office/powerpoint/2010/main" val="10434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27550" t="25760" r="25282" b="7365"/>
          <a:stretch>
            <a:fillRect/>
          </a:stretch>
        </p:blipFill>
        <p:spPr bwMode="auto">
          <a:xfrm>
            <a:off x="486439" y="1020764"/>
            <a:ext cx="556273" cy="371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27550" t="25760" r="25282" b="7365"/>
          <a:stretch>
            <a:fillRect/>
          </a:stretch>
        </p:blipFill>
        <p:spPr bwMode="auto">
          <a:xfrm>
            <a:off x="3950819" y="1020764"/>
            <a:ext cx="556273" cy="371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71674" y="2975993"/>
            <a:ext cx="510139" cy="1405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7810" y="651432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Whole blood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2262" y="3315359"/>
            <a:ext cx="22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Spin to get the plasma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33055" y="3611261"/>
            <a:ext cx="2727421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4597435" y="3661174"/>
            <a:ext cx="2428450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597858" y="3315359"/>
            <a:ext cx="18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DNA extraction kit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6" t="4248" r="9613" b="9929"/>
          <a:stretch/>
        </p:blipFill>
        <p:spPr>
          <a:xfrm>
            <a:off x="7116228" y="2783152"/>
            <a:ext cx="1980203" cy="17560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16228" y="2425566"/>
            <a:ext cx="217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Sequencing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185" y="269507"/>
            <a:ext cx="331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Circulating tumour DNA protocol</a:t>
            </a:r>
          </a:p>
        </p:txBody>
      </p:sp>
    </p:spTree>
    <p:extLst>
      <p:ext uri="{BB962C8B-B14F-4D97-AF65-F5344CB8AC3E}">
        <p14:creationId xmlns:p14="http://schemas.microsoft.com/office/powerpoint/2010/main" val="1644585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DNA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Particular target</a:t>
            </a:r>
          </a:p>
          <a:p>
            <a:pPr lvl="1"/>
            <a:r>
              <a:rPr lang="en-GB" dirty="0"/>
              <a:t>TP53 mutation</a:t>
            </a:r>
          </a:p>
          <a:p>
            <a:r>
              <a:rPr lang="en-GB" dirty="0"/>
              <a:t>Whole genome sequencing</a:t>
            </a:r>
          </a:p>
          <a:p>
            <a:r>
              <a:rPr lang="en-GB" dirty="0"/>
              <a:t>Exome sequencing</a:t>
            </a:r>
          </a:p>
        </p:txBody>
      </p:sp>
    </p:spTree>
    <p:extLst>
      <p:ext uri="{BB962C8B-B14F-4D97-AF65-F5344CB8AC3E}">
        <p14:creationId xmlns:p14="http://schemas.microsoft.com/office/powerpoint/2010/main" val="2214406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TracerX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Demonstrated that </a:t>
            </a:r>
            <a:r>
              <a:rPr lang="en-GB" dirty="0" err="1"/>
              <a:t>ctDNA</a:t>
            </a:r>
            <a:r>
              <a:rPr lang="en-GB" dirty="0"/>
              <a:t> can be detected in lung cancers</a:t>
            </a:r>
          </a:p>
          <a:p>
            <a:r>
              <a:rPr lang="en-GB" dirty="0"/>
              <a:t>Evolution in </a:t>
            </a:r>
            <a:r>
              <a:rPr lang="en-GB" dirty="0" err="1"/>
              <a:t>ctDNA</a:t>
            </a:r>
            <a:r>
              <a:rPr lang="en-GB" dirty="0"/>
              <a:t> compared to the original tumour</a:t>
            </a:r>
          </a:p>
          <a:p>
            <a:r>
              <a:rPr lang="en-GB" dirty="0"/>
              <a:t>Relapse predicted 6 months ahead in a few patients</a:t>
            </a:r>
          </a:p>
        </p:txBody>
      </p:sp>
    </p:spTree>
    <p:extLst>
      <p:ext uri="{BB962C8B-B14F-4D97-AF65-F5344CB8AC3E}">
        <p14:creationId xmlns:p14="http://schemas.microsoft.com/office/powerpoint/2010/main" val="2491631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3A30-D6E3-4036-A526-F32D5734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B0359-595F-4BED-9FA5-F060F9792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Abnormal proteins shed into the bloodstream</a:t>
            </a:r>
          </a:p>
          <a:p>
            <a:r>
              <a:rPr lang="en-GB" dirty="0"/>
              <a:t>Relies on mass spectrometry</a:t>
            </a:r>
          </a:p>
          <a:p>
            <a:r>
              <a:rPr lang="en-GB" dirty="0"/>
              <a:t>p53 isoforms may be detectable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714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Transferability to LFS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 preclinical evidence that as tumours form, the relevant mutations can be detected in the form of </a:t>
            </a:r>
            <a:r>
              <a:rPr lang="en-GB" dirty="0" err="1"/>
              <a:t>ctDNA</a:t>
            </a:r>
            <a:r>
              <a:rPr lang="en-GB" dirty="0"/>
              <a:t> in the blood</a:t>
            </a:r>
          </a:p>
          <a:p>
            <a:r>
              <a:rPr lang="en-GB" dirty="0">
                <a:hlinkClick r:id="rId2"/>
              </a:rPr>
              <a:t>https://cancerres.aacrjournals.org/content/77/13_Supplement/2741</a:t>
            </a:r>
            <a:endParaRPr lang="en-GB" dirty="0"/>
          </a:p>
          <a:p>
            <a:r>
              <a:rPr lang="en-GB" dirty="0"/>
              <a:t>Mice implanted with rhabdomyosarcoma, osteosarcoma and lung carcinoma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667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57366" y="2754030"/>
            <a:ext cx="3484345" cy="11165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LFS confirmed</a:t>
            </a:r>
          </a:p>
        </p:txBody>
      </p:sp>
      <p:sp>
        <p:nvSpPr>
          <p:cNvPr id="5" name="Oval 4"/>
          <p:cNvSpPr/>
          <p:nvPr/>
        </p:nvSpPr>
        <p:spPr>
          <a:xfrm>
            <a:off x="0" y="1501515"/>
            <a:ext cx="3169120" cy="11165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Sequencing for more detail to document the mutational profile</a:t>
            </a:r>
          </a:p>
        </p:txBody>
      </p:sp>
      <p:sp>
        <p:nvSpPr>
          <p:cNvPr id="6" name="Oval 5"/>
          <p:cNvSpPr/>
          <p:nvPr/>
        </p:nvSpPr>
        <p:spPr>
          <a:xfrm>
            <a:off x="2957366" y="943250"/>
            <a:ext cx="3243714" cy="11165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Routine baseline C-RP, </a:t>
            </a:r>
            <a:r>
              <a:rPr lang="en-GB" dirty="0" err="1">
                <a:solidFill>
                  <a:schemeClr val="tx1"/>
                </a:solidFill>
              </a:rPr>
              <a:t>Alk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Phos</a:t>
            </a:r>
            <a:r>
              <a:rPr lang="en-GB" dirty="0">
                <a:solidFill>
                  <a:schemeClr val="tx1"/>
                </a:solidFill>
              </a:rPr>
              <a:t>, Albumin</a:t>
            </a:r>
          </a:p>
        </p:txBody>
      </p:sp>
      <p:sp>
        <p:nvSpPr>
          <p:cNvPr id="7" name="Oval 6"/>
          <p:cNvSpPr/>
          <p:nvPr/>
        </p:nvSpPr>
        <p:spPr>
          <a:xfrm>
            <a:off x="6278081" y="1275352"/>
            <a:ext cx="2614862" cy="11165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ctDNA</a:t>
            </a:r>
            <a:r>
              <a:rPr lang="en-GB" dirty="0">
                <a:solidFill>
                  <a:schemeClr val="tx1"/>
                </a:solidFill>
              </a:rPr>
              <a:t> baseline assessment</a:t>
            </a:r>
          </a:p>
        </p:txBody>
      </p:sp>
      <p:sp>
        <p:nvSpPr>
          <p:cNvPr id="8" name="Oval 7"/>
          <p:cNvSpPr/>
          <p:nvPr/>
        </p:nvSpPr>
        <p:spPr>
          <a:xfrm>
            <a:off x="3510011" y="4369862"/>
            <a:ext cx="2553905" cy="11165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CTC assessment</a:t>
            </a:r>
          </a:p>
        </p:txBody>
      </p:sp>
      <p:sp>
        <p:nvSpPr>
          <p:cNvPr id="9" name="Oval 8"/>
          <p:cNvSpPr/>
          <p:nvPr/>
        </p:nvSpPr>
        <p:spPr>
          <a:xfrm>
            <a:off x="737935" y="4350622"/>
            <a:ext cx="2518613" cy="11165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MicroRNA sequencing</a:t>
            </a:r>
          </a:p>
        </p:txBody>
      </p:sp>
      <p:sp>
        <p:nvSpPr>
          <p:cNvPr id="10" name="Oval 9"/>
          <p:cNvSpPr/>
          <p:nvPr/>
        </p:nvSpPr>
        <p:spPr>
          <a:xfrm>
            <a:off x="6374330" y="4340997"/>
            <a:ext cx="2518613" cy="11165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Tissue and circulating p53 isoforms</a:t>
            </a:r>
          </a:p>
        </p:txBody>
      </p:sp>
      <p:cxnSp>
        <p:nvCxnSpPr>
          <p:cNvPr id="12" name="Straight Connector 11"/>
          <p:cNvCxnSpPr>
            <a:endCxn id="5" idx="5"/>
          </p:cNvCxnSpPr>
          <p:nvPr/>
        </p:nvCxnSpPr>
        <p:spPr>
          <a:xfrm flipH="1" flipV="1">
            <a:off x="2705013" y="2454533"/>
            <a:ext cx="551536" cy="562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0"/>
          </p:cNvCxnSpPr>
          <p:nvPr/>
        </p:nvCxnSpPr>
        <p:spPr>
          <a:xfrm flipH="1" flipV="1">
            <a:off x="4692321" y="2059781"/>
            <a:ext cx="7218" cy="694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01080" y="2309618"/>
            <a:ext cx="715633" cy="707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05013" y="3624785"/>
            <a:ext cx="528122" cy="812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165943" y="3589397"/>
            <a:ext cx="976002" cy="780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0"/>
          </p:cNvCxnSpPr>
          <p:nvPr/>
        </p:nvCxnSpPr>
        <p:spPr>
          <a:xfrm flipH="1" flipV="1">
            <a:off x="4761296" y="3870561"/>
            <a:ext cx="25668" cy="49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0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945" y="715617"/>
            <a:ext cx="449898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Acknowledgements</a:t>
            </a:r>
          </a:p>
          <a:p>
            <a:endParaRPr lang="en-GB" sz="3600" dirty="0"/>
          </a:p>
          <a:p>
            <a:r>
              <a:rPr lang="en-GB" sz="3200" dirty="0"/>
              <a:t>Kate Rennie, PhD</a:t>
            </a:r>
          </a:p>
          <a:p>
            <a:r>
              <a:rPr lang="en-GB" sz="3200" dirty="0"/>
              <a:t>Emma Haagensen, PhD</a:t>
            </a:r>
          </a:p>
          <a:p>
            <a:r>
              <a:rPr lang="en-GB" sz="3200" dirty="0"/>
              <a:t>James Barry, </a:t>
            </a:r>
            <a:r>
              <a:rPr lang="en-GB" sz="3200" dirty="0" err="1"/>
              <a:t>Mres</a:t>
            </a:r>
            <a:endParaRPr lang="en-GB" sz="3200" dirty="0"/>
          </a:p>
          <a:p>
            <a:r>
              <a:rPr lang="en-GB" sz="3200" dirty="0"/>
              <a:t>Lysander Gourbault, </a:t>
            </a:r>
            <a:r>
              <a:rPr lang="en-GB" sz="3200" dirty="0" err="1"/>
              <a:t>Mres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23" t="10109" r="78406" b="72329"/>
          <a:stretch/>
        </p:blipFill>
        <p:spPr>
          <a:xfrm>
            <a:off x="5791198" y="715617"/>
            <a:ext cx="2870245" cy="1577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623" t="17327" r="65942" b="66691"/>
          <a:stretch/>
        </p:blipFill>
        <p:spPr>
          <a:xfrm>
            <a:off x="5791198" y="2915478"/>
            <a:ext cx="2870245" cy="1262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595" t="18358" r="62318" b="57153"/>
          <a:stretch/>
        </p:blipFill>
        <p:spPr>
          <a:xfrm>
            <a:off x="5715576" y="4386470"/>
            <a:ext cx="3055475" cy="1417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2319" t="11887" r="54492" b="66717"/>
          <a:stretch/>
        </p:blipFill>
        <p:spPr>
          <a:xfrm>
            <a:off x="505705" y="4177572"/>
            <a:ext cx="3034748" cy="1099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5" y="5613260"/>
            <a:ext cx="4860161" cy="668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1998" y="5973900"/>
            <a:ext cx="196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Healthcare Charity</a:t>
            </a:r>
          </a:p>
        </p:txBody>
      </p:sp>
    </p:spTree>
    <p:extLst>
      <p:ext uri="{BB962C8B-B14F-4D97-AF65-F5344CB8AC3E}">
        <p14:creationId xmlns:p14="http://schemas.microsoft.com/office/powerpoint/2010/main" val="221900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6938" y="3960686"/>
            <a:ext cx="2757196" cy="15605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Non specific:</a:t>
            </a:r>
          </a:p>
          <a:p>
            <a:pPr algn="ctr"/>
            <a:r>
              <a:rPr lang="en-GB" sz="1350" dirty="0"/>
              <a:t>C-RP, ESR, LDH</a:t>
            </a:r>
          </a:p>
        </p:txBody>
      </p:sp>
      <p:sp>
        <p:nvSpPr>
          <p:cNvPr id="5" name="Oval 4"/>
          <p:cNvSpPr/>
          <p:nvPr/>
        </p:nvSpPr>
        <p:spPr>
          <a:xfrm>
            <a:off x="6506580" y="4114089"/>
            <a:ext cx="2246395" cy="1105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Disease specific proteins:</a:t>
            </a:r>
          </a:p>
          <a:p>
            <a:pPr algn="ctr"/>
            <a:r>
              <a:rPr lang="en-GB" sz="1350" dirty="0"/>
              <a:t>Galactin-3</a:t>
            </a:r>
          </a:p>
        </p:txBody>
      </p:sp>
      <p:sp>
        <p:nvSpPr>
          <p:cNvPr id="6" name="Oval 5"/>
          <p:cNvSpPr/>
          <p:nvPr/>
        </p:nvSpPr>
        <p:spPr>
          <a:xfrm>
            <a:off x="3381546" y="1733486"/>
            <a:ext cx="2757196" cy="13785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Novel proteins and metabolites:</a:t>
            </a:r>
          </a:p>
          <a:p>
            <a:pPr algn="ctr"/>
            <a:r>
              <a:rPr lang="en-GB" sz="1350" dirty="0"/>
              <a:t>Proteomics, metabolomics</a:t>
            </a:r>
          </a:p>
        </p:txBody>
      </p:sp>
      <p:sp>
        <p:nvSpPr>
          <p:cNvPr id="7" name="Oval 6"/>
          <p:cNvSpPr/>
          <p:nvPr/>
        </p:nvSpPr>
        <p:spPr>
          <a:xfrm>
            <a:off x="522661" y="1733486"/>
            <a:ext cx="2757196" cy="13785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Nucleic acids:</a:t>
            </a:r>
          </a:p>
          <a:p>
            <a:pPr algn="ctr"/>
            <a:r>
              <a:rPr lang="en-GB" sz="1350" dirty="0"/>
              <a:t>MicroRNAs</a:t>
            </a:r>
          </a:p>
          <a:p>
            <a:pPr algn="ctr"/>
            <a:r>
              <a:rPr lang="en-GB" sz="1350" dirty="0"/>
              <a:t>Circulating tumour DNA</a:t>
            </a:r>
          </a:p>
        </p:txBody>
      </p:sp>
      <p:sp>
        <p:nvSpPr>
          <p:cNvPr id="8" name="Oval 7"/>
          <p:cNvSpPr/>
          <p:nvPr/>
        </p:nvSpPr>
        <p:spPr>
          <a:xfrm>
            <a:off x="6240431" y="1769096"/>
            <a:ext cx="2757196" cy="13785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Intact circulating tumour and endothelial cells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32962" y="3239739"/>
            <a:ext cx="8864665" cy="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86759" y="3960686"/>
            <a:ext cx="2757196" cy="15605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Tumour turnover:</a:t>
            </a:r>
          </a:p>
          <a:p>
            <a:pPr algn="ctr"/>
            <a:r>
              <a:rPr lang="en-GB" sz="1350" dirty="0" err="1"/>
              <a:t>Alk</a:t>
            </a:r>
            <a:r>
              <a:rPr lang="en-GB" sz="1350" dirty="0"/>
              <a:t> </a:t>
            </a:r>
            <a:r>
              <a:rPr lang="en-GB" sz="1350" dirty="0" err="1"/>
              <a:t>Phos</a:t>
            </a:r>
            <a:r>
              <a:rPr lang="en-GB" sz="1350" dirty="0"/>
              <a:t>, Chondroitin sulphate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2125" y="747146"/>
            <a:ext cx="5586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MARKERS FOR BONE SARCOMA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49" y="280658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Specific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49" y="3391712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 specific</a:t>
            </a:r>
          </a:p>
        </p:txBody>
      </p:sp>
    </p:spTree>
    <p:extLst>
      <p:ext uri="{BB962C8B-B14F-4D97-AF65-F5344CB8AC3E}">
        <p14:creationId xmlns:p14="http://schemas.microsoft.com/office/powerpoint/2010/main" val="6269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 specific markers (bone sarcoma)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/>
              <a:t>Readily Available Biomarkers: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GB" sz="2000" dirty="0"/>
              <a:t>C-Reactive protein (not disease specific)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GB" sz="2000" dirty="0"/>
              <a:t>Erythrocyte sedimentation rate (not disease specific)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GB" sz="2000" dirty="0"/>
              <a:t>Alkaline phosphatase (bone turnover)</a:t>
            </a:r>
          </a:p>
          <a:p>
            <a:pPr marL="142875" indent="-257175">
              <a:buFont typeface="Wingdings" panose="05000000000000000000" pitchFamily="2" charset="2"/>
              <a:buChar char="§"/>
            </a:pPr>
            <a:r>
              <a:rPr lang="en-GB" dirty="0"/>
              <a:t>79 patients assessed</a:t>
            </a:r>
          </a:p>
        </p:txBody>
      </p:sp>
    </p:spTree>
    <p:extLst>
      <p:ext uri="{BB962C8B-B14F-4D97-AF65-F5344CB8AC3E}">
        <p14:creationId xmlns:p14="http://schemas.microsoft.com/office/powerpoint/2010/main" val="68776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451" t="10363" r="24374" b="7529"/>
          <a:stretch/>
        </p:blipFill>
        <p:spPr bwMode="auto">
          <a:xfrm>
            <a:off x="350545" y="1261087"/>
            <a:ext cx="4841941" cy="4207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72629" y="2589898"/>
            <a:ext cx="286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C-RP- taken as over 5mg/ml correlates with decreased survival. </a:t>
            </a:r>
          </a:p>
          <a:p>
            <a:r>
              <a:rPr lang="en-GB" dirty="0"/>
              <a:t>P&lt;0.01</a:t>
            </a:r>
          </a:p>
        </p:txBody>
      </p:sp>
    </p:spTree>
    <p:extLst>
      <p:ext uri="{BB962C8B-B14F-4D97-AF65-F5344CB8AC3E}">
        <p14:creationId xmlns:p14="http://schemas.microsoft.com/office/powerpoint/2010/main" val="427556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450" t="10362" r="34319" b="7797"/>
          <a:stretch/>
        </p:blipFill>
        <p:spPr bwMode="auto">
          <a:xfrm>
            <a:off x="436575" y="1105305"/>
            <a:ext cx="4881874" cy="4503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0691" y="2588356"/>
            <a:ext cx="3268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ESR was taken at over 22mm/hour in males and 29mm/hour in females</a:t>
            </a:r>
          </a:p>
          <a:p>
            <a:endParaRPr lang="en-GB" dirty="0"/>
          </a:p>
          <a:p>
            <a:r>
              <a:rPr lang="en-GB" dirty="0"/>
              <a:t>Increased ESR correlated with decreased survival at p&lt;0.01</a:t>
            </a:r>
          </a:p>
        </p:txBody>
      </p:sp>
    </p:spTree>
    <p:extLst>
      <p:ext uri="{BB962C8B-B14F-4D97-AF65-F5344CB8AC3E}">
        <p14:creationId xmlns:p14="http://schemas.microsoft.com/office/powerpoint/2010/main" val="304319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72" t="10361" r="22509" b="7281"/>
          <a:stretch/>
        </p:blipFill>
        <p:spPr bwMode="auto">
          <a:xfrm>
            <a:off x="507526" y="1138479"/>
            <a:ext cx="4943884" cy="4396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920" y="2207974"/>
            <a:ext cx="3009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</a:t>
            </a:r>
            <a:r>
              <a:rPr lang="en-GB" dirty="0" err="1"/>
              <a:t>Alk</a:t>
            </a:r>
            <a:r>
              <a:rPr lang="en-GB" dirty="0"/>
              <a:t> </a:t>
            </a:r>
            <a:r>
              <a:rPr lang="en-GB" dirty="0" err="1"/>
              <a:t>Phos</a:t>
            </a:r>
            <a:r>
              <a:rPr lang="en-GB" dirty="0"/>
              <a:t> taken as over 110 in adults and over 150 in children i.e. 18 years and over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920" y="3634690"/>
            <a:ext cx="3009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Increased </a:t>
            </a:r>
            <a:r>
              <a:rPr lang="en-GB" dirty="0" err="1"/>
              <a:t>Alk</a:t>
            </a:r>
            <a:r>
              <a:rPr lang="en-GB" dirty="0"/>
              <a:t> </a:t>
            </a:r>
            <a:r>
              <a:rPr lang="en-GB" dirty="0" err="1"/>
              <a:t>Phos</a:t>
            </a:r>
            <a:r>
              <a:rPr lang="en-GB" dirty="0"/>
              <a:t> levels correlated with decreased survival at p=0.024</a:t>
            </a:r>
          </a:p>
        </p:txBody>
      </p:sp>
    </p:spTree>
    <p:extLst>
      <p:ext uri="{BB962C8B-B14F-4D97-AF65-F5344CB8AC3E}">
        <p14:creationId xmlns:p14="http://schemas.microsoft.com/office/powerpoint/2010/main" val="268857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6"/>
  <p:tag name="TPOS" val="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4290</TotalTime>
  <Words>1085</Words>
  <Application>Microsoft Office PowerPoint</Application>
  <PresentationFormat>On-screen Show (4:3)</PresentationFormat>
  <Paragraphs>261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Office Theme</vt:lpstr>
      <vt:lpstr>Liquid Biopsies-  Current State and Future Prospects</vt:lpstr>
      <vt:lpstr>Overview </vt:lpstr>
      <vt:lpstr>Liquid biopsy</vt:lpstr>
      <vt:lpstr>Gradual technological advances</vt:lpstr>
      <vt:lpstr>PowerPoint Presentation</vt:lpstr>
      <vt:lpstr>Non specific markers (bone sarcoma)</vt:lpstr>
      <vt:lpstr>PowerPoint Presentation</vt:lpstr>
      <vt:lpstr>PowerPoint Presentation</vt:lpstr>
      <vt:lpstr>PowerPoint Presentation</vt:lpstr>
      <vt:lpstr>PowerPoint Presentation</vt:lpstr>
      <vt:lpstr>Detection of intact tumour cells</vt:lpstr>
      <vt:lpstr>PowerPoint Presentation</vt:lpstr>
      <vt:lpstr>Isolation by Size Exclusion Technique</vt:lpstr>
      <vt:lpstr>PowerPoint Presentation</vt:lpstr>
      <vt:lpstr>Microfluidics- CTC iChip</vt:lpstr>
      <vt:lpstr>Advantages and disadvantages</vt:lpstr>
      <vt:lpstr>CTCs unknowns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CTC Analysis in Human Blood Samples: Methodology </vt:lpstr>
      <vt:lpstr>PowerPoint Presentation</vt:lpstr>
      <vt:lpstr>PowerPoint Presentation</vt:lpstr>
      <vt:lpstr>PowerPoint Presentation</vt:lpstr>
      <vt:lpstr>PowerPoint Presentation</vt:lpstr>
      <vt:lpstr>ACCRUAL (3 year period) Original target 30, Extended to 50.  Final achieved 45</vt:lpstr>
      <vt:lpstr>PowerPoint Presentation</vt:lpstr>
      <vt:lpstr>PowerPoint Presentation</vt:lpstr>
      <vt:lpstr>UCL Patient 16 </vt:lpstr>
      <vt:lpstr>Nucleic Acids</vt:lpstr>
      <vt:lpstr>PowerPoint Presentation</vt:lpstr>
      <vt:lpstr>PowerPoint Presentation</vt:lpstr>
      <vt:lpstr>PowerPoint Presentation</vt:lpstr>
      <vt:lpstr>PowerPoint Presentation</vt:lpstr>
      <vt:lpstr>MicroRNA sequencing</vt:lpstr>
      <vt:lpstr>Circulating tumour DNA</vt:lpstr>
      <vt:lpstr>PowerPoint Presentation</vt:lpstr>
      <vt:lpstr>PowerPoint Presentation</vt:lpstr>
      <vt:lpstr>PowerPoint Presentation</vt:lpstr>
      <vt:lpstr>PowerPoint Presentation</vt:lpstr>
      <vt:lpstr>DNA sequencing</vt:lpstr>
      <vt:lpstr>TracerX</vt:lpstr>
      <vt:lpstr>Proteomics</vt:lpstr>
      <vt:lpstr>Transferability to LFS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MT1-MMP as a novel biomarker for sarcoma</dc:title>
  <dc:creator>Emma Haagensen</dc:creator>
  <cp:lastModifiedBy> </cp:lastModifiedBy>
  <cp:revision>103</cp:revision>
  <dcterms:created xsi:type="dcterms:W3CDTF">2017-01-17T16:36:10Z</dcterms:created>
  <dcterms:modified xsi:type="dcterms:W3CDTF">2019-09-06T17:16:04Z</dcterms:modified>
</cp:coreProperties>
</file>