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15"/>
  </p:notesMasterIdLst>
  <p:handoutMasterIdLst>
    <p:handoutMasterId r:id="rId16"/>
  </p:handoutMasterIdLst>
  <p:sldIdLst>
    <p:sldId id="259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63" r:id="rId12"/>
    <p:sldId id="273" r:id="rId13"/>
    <p:sldId id="262" r:id="rId14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194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660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-3120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F7938C-16DE-4CA3-A279-4EB065DA66BE}" type="datetimeFigureOut">
              <a:rPr lang="nl-BE" smtClean="0"/>
              <a:t>10/09/2021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E50D86-FABB-4251-9853-501D750AFB35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608025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37BE77-5501-41BC-B3BF-9B9E593B6A14}" type="datetimeFigureOut">
              <a:rPr lang="nl-BE" smtClean="0"/>
              <a:t>10/09/2021</a:t>
            </a:fld>
            <a:endParaRPr lang="nl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3DB5CF-2E4F-45C4-9CA2-ADA95A079EA1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070085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130428"/>
            <a:ext cx="103632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  <a:endParaRPr lang="nl-B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70C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96FC2-111E-4BD1-AA9E-D092D5D63DD1}" type="datetime1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10/09/2021</a:t>
            </a:fld>
            <a:endParaRPr lang="nl-B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5386784" cy="365125"/>
          </a:xfrm>
        </p:spPr>
        <p:txBody>
          <a:bodyPr/>
          <a:lstStyle/>
          <a:p>
            <a:r>
              <a:rPr lang="nl-BE"/>
              <a:t>Your name</a:t>
            </a: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3660" y="6381331"/>
            <a:ext cx="1870901" cy="365125"/>
          </a:xfrm>
        </p:spPr>
        <p:txBody>
          <a:bodyPr/>
          <a:lstStyle/>
          <a:p>
            <a:fld id="{49E0F31F-F4A4-4B56-83E8-77F8D99A455D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796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5F00B-B8E7-4B20-94C5-40A380AA2088}" type="datetime1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10/09/2021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F31F-F4A4-4B56-83E8-77F8D99A455D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128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2C26E-CF6C-41D1-B37C-519F142190A5}" type="datetime1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10/09/2021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F31F-F4A4-4B56-83E8-77F8D99A455D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247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0A644-8BF0-4E2C-A1A2-15A96B49D86D}" type="datetime1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10/09/2021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F31F-F4A4-4B56-83E8-77F8D99A455D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553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070C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00CA6-B52E-42C3-BB88-3F37C0BA041D}" type="datetime1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10/09/2021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F31F-F4A4-4B56-83E8-77F8D99A455D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557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3735A-AF10-4827-A35D-95CEB931D16D}" type="datetime1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10/09/2021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F31F-F4A4-4B56-83E8-77F8D99A455D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03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94C91-1A9F-400E-B574-932C5DB07E25}" type="datetime1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10/09/2021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F31F-F4A4-4B56-83E8-77F8D99A455D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387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78D63-7C80-439E-A062-1BF21AE13E3C}" type="datetime1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10/09/2021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F31F-F4A4-4B56-83E8-77F8D99A455D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176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2273E-3DFF-4F32-BC69-4CACC19F624F}" type="datetime1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10/09/2021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F31F-F4A4-4B56-83E8-77F8D99A455D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866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157E6-5DE4-45BC-9E32-62F7BB274C90}" type="datetime1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10/09/2021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F31F-F4A4-4B56-83E8-77F8D99A455D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196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DACDA-BE9E-4378-BC8A-18F05B1F1B5D}" type="datetime1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10/09/2021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F31F-F4A4-4B56-83E8-77F8D99A455D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747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75522" y="274638"/>
            <a:ext cx="9806879" cy="77809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</a:t>
            </a:r>
            <a:endParaRPr lang="nl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70C0"/>
                </a:solidFill>
              </a:defRPr>
            </a:lvl1pPr>
          </a:lstStyle>
          <a:p>
            <a:fld id="{97C59CE8-EC31-46CF-A4AF-EB2CCDFCC2EA}" type="datetime1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10/09/2021</a:t>
            </a:fld>
            <a:endParaRPr lang="nl-B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70C0"/>
                </a:solidFill>
              </a:defRPr>
            </a:lvl1pPr>
          </a:lstStyle>
          <a:p>
            <a:r>
              <a:rPr lang="nl-BE" dirty="0"/>
              <a:t>Your name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24460" y="6376246"/>
            <a:ext cx="18709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70C0"/>
                </a:solidFill>
              </a:defRPr>
            </a:lvl1pPr>
          </a:lstStyle>
          <a:p>
            <a:fld id="{49E0F31F-F4A4-4B56-83E8-77F8D99A455D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775520" y="1052736"/>
            <a:ext cx="9793088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136522"/>
            <a:ext cx="1486925" cy="1512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539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rgbClr val="0070C0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0070C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0070C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0070C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0070C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0070C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207568" y="1257473"/>
            <a:ext cx="7772400" cy="1470025"/>
          </a:xfrm>
        </p:spPr>
        <p:txBody>
          <a:bodyPr>
            <a:normAutofit/>
          </a:bodyPr>
          <a:lstStyle/>
          <a:p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Frauds, Fakes and Miracle Cures</a:t>
            </a:r>
            <a:b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2800" b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Navigating the minefield</a:t>
            </a:r>
            <a:endParaRPr lang="nl-BE" sz="6000" b="0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848251" y="2822153"/>
            <a:ext cx="6400800" cy="552059"/>
          </a:xfrm>
        </p:spPr>
        <p:txBody>
          <a:bodyPr>
            <a:normAutofit lnSpcReduction="10000"/>
          </a:bodyPr>
          <a:lstStyle/>
          <a:p>
            <a:r>
              <a:rPr lang="nl-BE" dirty="0"/>
              <a:t>Pan Pantziarka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238982" y="6477162"/>
            <a:ext cx="1403176" cy="365125"/>
          </a:xfrm>
        </p:spPr>
        <p:txBody>
          <a:bodyPr/>
          <a:lstStyle/>
          <a:p>
            <a:fld id="{49E0F31F-F4A4-4B56-83E8-77F8D99A455D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nl-BE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AC4DD82-8327-453F-80D5-A1DE2F5706FF}"/>
              </a:ext>
            </a:extLst>
          </p:cNvPr>
          <p:cNvGrpSpPr/>
          <p:nvPr/>
        </p:nvGrpSpPr>
        <p:grpSpPr>
          <a:xfrm>
            <a:off x="1878843" y="3957716"/>
            <a:ext cx="8458636" cy="2047622"/>
            <a:chOff x="410833" y="4226846"/>
            <a:chExt cx="8458636" cy="204762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5F9A9B7-8946-4285-910A-A3FB9FE98C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0786944">
              <a:off x="410833" y="4226846"/>
              <a:ext cx="3878970" cy="1194988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F9B6FD6-F6E4-4BFB-9928-66B5A68748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727632">
              <a:off x="6110642" y="4613151"/>
              <a:ext cx="2758827" cy="152764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CF30B79-76D0-4933-952F-11A16370F91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89263" y="4759993"/>
              <a:ext cx="3181350" cy="1514475"/>
            </a:xfrm>
            <a:prstGeom prst="rect">
              <a:avLst/>
            </a:prstGeom>
          </p:spPr>
        </p:pic>
      </p:grpSp>
      <p:pic>
        <p:nvPicPr>
          <p:cNvPr id="9" name="Picture 8" descr="Text&#10;&#10;Description automatically generated with medium confidence">
            <a:extLst>
              <a:ext uri="{FF2B5EF4-FFF2-40B4-BE49-F238E27FC236}">
                <a16:creationId xmlns:a16="http://schemas.microsoft.com/office/drawing/2014/main" id="{A3E77100-9F9F-447B-8974-35697BB2C77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45" y="5628241"/>
            <a:ext cx="2854994" cy="106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1235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95E5B-7275-4B36-8396-437689CB1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Red flags: Trust THE SCIENCE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C6B94B-5970-4B85-93B7-E7B77F9A0B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82371" y="2304497"/>
            <a:ext cx="5366746" cy="1243661"/>
          </a:xfrm>
        </p:spPr>
        <p:txBody>
          <a:bodyPr>
            <a:normAutofit/>
          </a:bodyPr>
          <a:lstStyle/>
          <a:p>
            <a:r>
              <a:rPr lang="en-GB" sz="2400" dirty="0"/>
              <a:t>Scientists are people too – they can exaggerate, lie, cheat, and do all the things that everyone else does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CC38C1-D335-482F-9B75-79D9A4ED9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F31F-F4A4-4B56-83E8-77F8D99A455D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4D43594-3DA2-443E-8371-B40E80CBB825}"/>
              </a:ext>
            </a:extLst>
          </p:cNvPr>
          <p:cNvGrpSpPr/>
          <p:nvPr/>
        </p:nvGrpSpPr>
        <p:grpSpPr>
          <a:xfrm>
            <a:off x="7999587" y="1992543"/>
            <a:ext cx="3562458" cy="3925614"/>
            <a:chOff x="5364088" y="1344263"/>
            <a:chExt cx="3562458" cy="392561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3B508CC-196F-411E-A8C8-69C53EAEC1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64088" y="1344263"/>
              <a:ext cx="3562458" cy="1368152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B005DA6-50C3-45FC-9AB5-1F9E957D10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61342" y="2712415"/>
              <a:ext cx="2624137" cy="2557462"/>
            </a:xfrm>
            <a:prstGeom prst="rect">
              <a:avLst/>
            </a:prstGeom>
          </p:spPr>
        </p:pic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A179E848-E010-477A-9AF6-C95296B619B3}"/>
              </a:ext>
            </a:extLst>
          </p:cNvPr>
          <p:cNvSpPr/>
          <p:nvPr/>
        </p:nvSpPr>
        <p:spPr>
          <a:xfrm>
            <a:off x="2637747" y="6043582"/>
            <a:ext cx="727280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Scientists can hype up results as much as anyone else!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9CE680B-E7D7-4FB6-9707-A9CCFE305A2D}"/>
              </a:ext>
            </a:extLst>
          </p:cNvPr>
          <p:cNvSpPr txBox="1">
            <a:spLocks/>
          </p:cNvSpPr>
          <p:nvPr/>
        </p:nvSpPr>
        <p:spPr>
          <a:xfrm>
            <a:off x="1982371" y="3429000"/>
            <a:ext cx="5366746" cy="277837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Fake data and outright fraud are real problems, even in oncology</a:t>
            </a:r>
          </a:p>
          <a:p>
            <a:r>
              <a:rPr lang="en-GB" sz="2400" dirty="0"/>
              <a:t>Fake journals (known as predatory journals) are a growing problem</a:t>
            </a:r>
          </a:p>
          <a:p>
            <a:r>
              <a:rPr lang="en-GB" sz="2400" dirty="0"/>
              <a:t>Anyone who talks about ‘The Science’ is either a politician or someone looking to appeal to authority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780BF14-31B0-425F-952E-356408ED04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1187" y="1312326"/>
            <a:ext cx="8429625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890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 animBg="1"/>
      <p:bldP spid="1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770BEDB-CEC0-4321-AB11-5B3CC32A03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1864" y="2682168"/>
            <a:ext cx="5904656" cy="41082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8EAD66-647E-4B1B-B801-91CC4EE40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Red flags: Cure-alls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BF1496-F723-4EC3-BB89-256115473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F31F-F4A4-4B56-83E8-77F8D99A455D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BE99BE5-6E7A-4B7B-839F-43AA5BEB8402}"/>
              </a:ext>
            </a:extLst>
          </p:cNvPr>
          <p:cNvSpPr/>
          <p:nvPr/>
        </p:nvSpPr>
        <p:spPr>
          <a:xfrm>
            <a:off x="9624392" y="5408513"/>
            <a:ext cx="504056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C49C7BB-C16C-49E8-8039-D046104726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75522" y="1252577"/>
            <a:ext cx="8229599" cy="1470125"/>
          </a:xfrm>
        </p:spPr>
        <p:txBody>
          <a:bodyPr>
            <a:normAutofit/>
          </a:bodyPr>
          <a:lstStyle/>
          <a:p>
            <a:r>
              <a:rPr lang="en-GB" dirty="0"/>
              <a:t>Cancer is a set of over 200 diseases – no single treatment is ever likely to treat all of them</a:t>
            </a:r>
          </a:p>
          <a:p>
            <a:r>
              <a:rPr lang="en-GB" dirty="0"/>
              <a:t>Be sceptical of anything claiming to be the </a:t>
            </a:r>
            <a:r>
              <a:rPr lang="en-GB" dirty="0">
                <a:solidFill>
                  <a:srgbClr val="00B050"/>
                </a:solidFill>
              </a:rPr>
              <a:t>CURE</a:t>
            </a:r>
            <a:r>
              <a:rPr lang="en-GB" dirty="0"/>
              <a:t>!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6FDB5F0-52BE-4B1F-9A15-BA7AD4C087CB}"/>
              </a:ext>
            </a:extLst>
          </p:cNvPr>
          <p:cNvSpPr txBox="1">
            <a:spLocks/>
          </p:cNvSpPr>
          <p:nvPr/>
        </p:nvSpPr>
        <p:spPr>
          <a:xfrm>
            <a:off x="1775522" y="2722702"/>
            <a:ext cx="2869319" cy="39269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A drug that can treat all cancers and a ton of other diseases is closer to magic than to a real medicine</a:t>
            </a:r>
          </a:p>
        </p:txBody>
      </p:sp>
    </p:spTree>
    <p:extLst>
      <p:ext uri="{BB962C8B-B14F-4D97-AF65-F5344CB8AC3E}">
        <p14:creationId xmlns:p14="http://schemas.microsoft.com/office/powerpoint/2010/main" val="363820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build="p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16E68-854A-4A2B-8908-0FC5B7EA1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case study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79E7F9-CB71-426B-9D71-2EB090FE6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F31F-F4A4-4B56-83E8-77F8D99A455D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D1BCCCF-49C2-4E6F-A6C4-88347F7201D8}"/>
              </a:ext>
            </a:extLst>
          </p:cNvPr>
          <p:cNvGrpSpPr/>
          <p:nvPr/>
        </p:nvGrpSpPr>
        <p:grpSpPr>
          <a:xfrm>
            <a:off x="1919536" y="1553290"/>
            <a:ext cx="4621510" cy="1731694"/>
            <a:chOff x="395536" y="1553290"/>
            <a:chExt cx="4621510" cy="174776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B90A256-59B5-46A7-BC4F-77B8FD33F1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1265" y="1553290"/>
              <a:ext cx="4410053" cy="589151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EBF2A51-01A8-4EBC-852F-D48231F9F2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5536" y="2175422"/>
              <a:ext cx="4621510" cy="816375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5B644A3-94B4-425E-97E7-318FE4ADC1D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8324" y="2991797"/>
              <a:ext cx="4578722" cy="309257"/>
            </a:xfrm>
            <a:prstGeom prst="rect">
              <a:avLst/>
            </a:prstGeom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39CCB862-9E13-46F5-B167-DCEB3ADEDE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4530" y="2874300"/>
            <a:ext cx="3017912" cy="2640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5F00CC-1AEB-44BC-9746-A6A44E463A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2890" y="3284987"/>
            <a:ext cx="4174802" cy="2251579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2CF24F30-61EE-4D3C-A4B3-E5DD3914B697}"/>
              </a:ext>
            </a:extLst>
          </p:cNvPr>
          <p:cNvGrpSpPr/>
          <p:nvPr/>
        </p:nvGrpSpPr>
        <p:grpSpPr>
          <a:xfrm>
            <a:off x="1863152" y="5745288"/>
            <a:ext cx="5096947" cy="433922"/>
            <a:chOff x="339149" y="5745288"/>
            <a:chExt cx="5157665" cy="433922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54532B0-B566-43C1-B678-26C1EE4AA40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39149" y="5745288"/>
              <a:ext cx="5126707" cy="433922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169EBC8-293E-4429-B46F-C513647641CB}"/>
                </a:ext>
              </a:extLst>
            </p:cNvPr>
            <p:cNvSpPr/>
            <p:nvPr/>
          </p:nvSpPr>
          <p:spPr>
            <a:xfrm>
              <a:off x="4933748" y="6017410"/>
              <a:ext cx="563066" cy="1617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E7049914-48AE-40EB-B506-04BB943A6E5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38664" y="1551121"/>
            <a:ext cx="3956856" cy="530426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534A9446-B7FF-4F2A-8246-8D939EC20AD0}"/>
              </a:ext>
            </a:extLst>
          </p:cNvPr>
          <p:cNvGrpSpPr/>
          <p:nvPr/>
        </p:nvGrpSpPr>
        <p:grpSpPr>
          <a:xfrm>
            <a:off x="6615058" y="2198318"/>
            <a:ext cx="3956856" cy="551029"/>
            <a:chOff x="5114664" y="2367095"/>
            <a:chExt cx="3956856" cy="551029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AE7CCE9-B576-419A-9DA4-B943954F5FA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114664" y="2367095"/>
              <a:ext cx="3956856" cy="551029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FC29BF4-25D8-4C4C-A75D-C88A751BEA32}"/>
                </a:ext>
              </a:extLst>
            </p:cNvPr>
            <p:cNvSpPr/>
            <p:nvPr/>
          </p:nvSpPr>
          <p:spPr>
            <a:xfrm>
              <a:off x="8192027" y="2756115"/>
              <a:ext cx="879493" cy="1620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9F3C3ED-E048-4466-AF18-647B8554283C}"/>
              </a:ext>
            </a:extLst>
          </p:cNvPr>
          <p:cNvGrpSpPr/>
          <p:nvPr/>
        </p:nvGrpSpPr>
        <p:grpSpPr>
          <a:xfrm>
            <a:off x="6615058" y="3284983"/>
            <a:ext cx="3980462" cy="2538778"/>
            <a:chOff x="5091058" y="3284983"/>
            <a:chExt cx="3980462" cy="2538778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E12E9D96-F4EE-43B2-9A9C-6042E33B7F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091058" y="3284983"/>
              <a:ext cx="3980462" cy="298382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3F1278B3-4558-4919-8D13-DEDF3C36ED0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281829" y="3525481"/>
              <a:ext cx="3435573" cy="2298280"/>
            </a:xfrm>
            <a:prstGeom prst="rect">
              <a:avLst/>
            </a:prstGeom>
          </p:spPr>
        </p:pic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0DAF2D23-F1C6-4C13-8576-69AC3A95B3D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75948" y="5765924"/>
            <a:ext cx="3347099" cy="309329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E89DA0E7-139E-4957-B3AD-5ACEE794228E}"/>
              </a:ext>
            </a:extLst>
          </p:cNvPr>
          <p:cNvSpPr/>
          <p:nvPr/>
        </p:nvSpPr>
        <p:spPr>
          <a:xfrm>
            <a:off x="6868895" y="6105390"/>
            <a:ext cx="3610651" cy="5621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Conclusion: HYPE!!</a:t>
            </a:r>
          </a:p>
        </p:txBody>
      </p:sp>
    </p:spTree>
    <p:extLst>
      <p:ext uri="{BB962C8B-B14F-4D97-AF65-F5344CB8AC3E}">
        <p14:creationId xmlns:p14="http://schemas.microsoft.com/office/powerpoint/2010/main" val="4231408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C83C3-314D-47CF-B091-8C0C49F8D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Golden Rules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189538-DE69-4DE9-9BDA-BA236A4031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063552" y="1600203"/>
            <a:ext cx="9289032" cy="4525963"/>
          </a:xfrm>
        </p:spPr>
        <p:txBody>
          <a:bodyPr>
            <a:normAutofit lnSpcReduction="10000"/>
          </a:bodyPr>
          <a:lstStyle/>
          <a:p>
            <a:r>
              <a:rPr lang="en-GB" dirty="0"/>
              <a:t>Stay sceptical!</a:t>
            </a:r>
          </a:p>
          <a:p>
            <a:r>
              <a:rPr lang="en-GB" dirty="0"/>
              <a:t>Check multiple sources for information</a:t>
            </a:r>
          </a:p>
          <a:p>
            <a:r>
              <a:rPr lang="en-GB" dirty="0"/>
              <a:t>There is no such thing as ‘The Science’ – science is an evolving process not a fixed body of facts or a set of institutions</a:t>
            </a:r>
          </a:p>
          <a:p>
            <a:r>
              <a:rPr lang="en-GB" dirty="0"/>
              <a:t>Remember – people are not mice!</a:t>
            </a:r>
          </a:p>
          <a:p>
            <a:r>
              <a:rPr lang="en-GB" dirty="0"/>
              <a:t>Keep the pyramid of evidence in mind – most media stories don’t even get onto the bottom rung</a:t>
            </a:r>
          </a:p>
          <a:p>
            <a:r>
              <a:rPr lang="en-GB" i="1" dirty="0"/>
              <a:t>Remember: extraordinary claims require extraordinary evidence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8FC189-2389-48A3-BC60-691E0A219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F31F-F4A4-4B56-83E8-77F8D99A455D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797AD6E-6BEF-48B0-AC4E-25FAA0982C52}"/>
              </a:ext>
            </a:extLst>
          </p:cNvPr>
          <p:cNvSpPr/>
          <p:nvPr/>
        </p:nvSpPr>
        <p:spPr>
          <a:xfrm>
            <a:off x="1847528" y="6021287"/>
            <a:ext cx="9734873" cy="6523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Finally – this doesn’t mean everything you ever read is wrong! It just takes some work to find the evidence</a:t>
            </a:r>
          </a:p>
        </p:txBody>
      </p:sp>
    </p:spTree>
    <p:extLst>
      <p:ext uri="{BB962C8B-B14F-4D97-AF65-F5344CB8AC3E}">
        <p14:creationId xmlns:p14="http://schemas.microsoft.com/office/powerpoint/2010/main" val="3541705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7C0FE-EC57-430F-B8B0-CA505750D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Common Themes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1AA29B-AF36-419C-A3A4-9FC2344ED1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71464" y="2670933"/>
            <a:ext cx="4581841" cy="3555089"/>
          </a:xfrm>
          <a:ln>
            <a:solidFill>
              <a:schemeClr val="accent1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en-GB" i="1" dirty="0"/>
              <a:t>X </a:t>
            </a:r>
            <a:r>
              <a:rPr lang="en-GB" dirty="0">
                <a:solidFill>
                  <a:srgbClr val="00B050"/>
                </a:solidFill>
              </a:rPr>
              <a:t>cures</a:t>
            </a:r>
            <a:r>
              <a:rPr lang="en-GB" dirty="0"/>
              <a:t> cancer</a:t>
            </a:r>
          </a:p>
          <a:p>
            <a:pPr lvl="1"/>
            <a:r>
              <a:rPr lang="en-GB" dirty="0"/>
              <a:t>X = cannabis, curcumin, vitamin C, chlorine dioxide, special diets…</a:t>
            </a:r>
          </a:p>
          <a:p>
            <a:r>
              <a:rPr lang="en-GB" i="1" dirty="0"/>
              <a:t>Y </a:t>
            </a:r>
            <a:r>
              <a:rPr lang="en-GB" dirty="0">
                <a:solidFill>
                  <a:srgbClr val="FF0000"/>
                </a:solidFill>
              </a:rPr>
              <a:t>causes</a:t>
            </a:r>
            <a:r>
              <a:rPr lang="en-GB" dirty="0"/>
              <a:t> cancer</a:t>
            </a:r>
          </a:p>
          <a:p>
            <a:pPr lvl="1"/>
            <a:r>
              <a:rPr lang="en-GB" dirty="0"/>
              <a:t>Y = microwaves, mobile phones, the wrong diet, vitamin C…</a:t>
            </a:r>
          </a:p>
          <a:p>
            <a:r>
              <a:rPr lang="en-GB" i="1" dirty="0"/>
              <a:t>Z </a:t>
            </a:r>
            <a:r>
              <a:rPr lang="en-GB" dirty="0">
                <a:solidFill>
                  <a:srgbClr val="7030A0"/>
                </a:solidFill>
              </a:rPr>
              <a:t>prevents</a:t>
            </a:r>
            <a:r>
              <a:rPr lang="en-GB" dirty="0"/>
              <a:t> cancer</a:t>
            </a:r>
          </a:p>
          <a:p>
            <a:pPr lvl="1"/>
            <a:r>
              <a:rPr lang="en-GB" dirty="0"/>
              <a:t>Z = cannabis, super-foods, aspirin, exercise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8959F1-069D-4E2C-9C2C-BB4E6033D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F31F-F4A4-4B56-83E8-77F8D99A455D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E863191-3E22-4D8B-9DB3-094488CF6C57}"/>
              </a:ext>
            </a:extLst>
          </p:cNvPr>
          <p:cNvGrpSpPr/>
          <p:nvPr/>
        </p:nvGrpSpPr>
        <p:grpSpPr>
          <a:xfrm>
            <a:off x="2190190" y="1196752"/>
            <a:ext cx="8543925" cy="5270344"/>
            <a:chOff x="356309" y="1256997"/>
            <a:chExt cx="8543925" cy="527034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7CC629A-83DA-4B1F-9600-9418859941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50548" y="2466672"/>
              <a:ext cx="4116187" cy="406066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B47003A-2D15-4D7D-95C2-5C79559943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6309" y="1256997"/>
              <a:ext cx="8543925" cy="12096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14874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CDD71-891D-48DF-AF22-5A49CC3BA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Evidence?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5C92B8-A887-48B6-8C8D-EC6B81DA71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43472" y="1600203"/>
            <a:ext cx="4891371" cy="4525963"/>
          </a:xfrm>
        </p:spPr>
        <p:txBody>
          <a:bodyPr>
            <a:normAutofit lnSpcReduction="10000"/>
          </a:bodyPr>
          <a:lstStyle/>
          <a:p>
            <a:r>
              <a:rPr lang="en-GB" dirty="0"/>
              <a:t>The first question to ask is always ‘where’s the evidence’?</a:t>
            </a:r>
          </a:p>
          <a:p>
            <a:r>
              <a:rPr lang="en-GB" dirty="0"/>
              <a:t>This applies whether the story comes from a tabloid, a posh paper, the BBC or even a scientist</a:t>
            </a:r>
          </a:p>
          <a:p>
            <a:r>
              <a:rPr lang="en-GB" dirty="0"/>
              <a:t>If a story sounds too good to be true then alarms bells should be ringing!</a:t>
            </a:r>
          </a:p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E08974-A420-49BC-88F8-D6BA2EB28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F31F-F4A4-4B56-83E8-77F8D99A455D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93D8740-5736-487F-A467-11889BF6669F}"/>
              </a:ext>
            </a:extLst>
          </p:cNvPr>
          <p:cNvSpPr/>
          <p:nvPr/>
        </p:nvSpPr>
        <p:spPr>
          <a:xfrm>
            <a:off x="6889497" y="4508217"/>
            <a:ext cx="3379205" cy="148808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Most stories in the press aren’t even in the bottom level of the pyramid</a:t>
            </a:r>
          </a:p>
        </p:txBody>
      </p:sp>
      <p:pic>
        <p:nvPicPr>
          <p:cNvPr id="12" name="Content Placeholder 8" descr="Diagram&#10;&#10;Description automatically generated">
            <a:extLst>
              <a:ext uri="{FF2B5EF4-FFF2-40B4-BE49-F238E27FC236}">
                <a16:creationId xmlns:a16="http://schemas.microsoft.com/office/drawing/2014/main" id="{9EC8125C-AF9E-4541-B77D-965977C50F5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799" y="1443353"/>
            <a:ext cx="4038600" cy="2919926"/>
          </a:xfr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5FF43EE-AC7D-4442-B282-4F4BAF3F9D71}"/>
              </a:ext>
            </a:extLst>
          </p:cNvPr>
          <p:cNvSpPr txBox="1"/>
          <p:nvPr/>
        </p:nvSpPr>
        <p:spPr>
          <a:xfrm>
            <a:off x="10095265" y="2345289"/>
            <a:ext cx="1656184" cy="46166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/>
              <a:t>Randomised Controlled Trial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952D993-F563-45CB-80D8-F04F8EEA77F1}"/>
              </a:ext>
            </a:extLst>
          </p:cNvPr>
          <p:cNvCxnSpPr/>
          <p:nvPr/>
        </p:nvCxnSpPr>
        <p:spPr>
          <a:xfrm flipH="1">
            <a:off x="8976320" y="2564904"/>
            <a:ext cx="1080120" cy="927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2495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DAF1E-1EE9-45E3-AE89-61576E622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Substance </a:t>
            </a:r>
            <a:r>
              <a:rPr lang="en-GB" i="1" dirty="0"/>
              <a:t>X</a:t>
            </a:r>
            <a:r>
              <a:rPr lang="en-GB" dirty="0"/>
              <a:t> </a:t>
            </a:r>
            <a:r>
              <a:rPr lang="en-GB" dirty="0">
                <a:solidFill>
                  <a:srgbClr val="619428"/>
                </a:solidFill>
              </a:rPr>
              <a:t>cures</a:t>
            </a:r>
            <a:r>
              <a:rPr lang="en-GB" dirty="0"/>
              <a:t> cancer…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7E41B9-0153-4D80-B578-0461F4C9B4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60588" y="1451511"/>
            <a:ext cx="9536012" cy="4525963"/>
          </a:xfrm>
        </p:spPr>
        <p:txBody>
          <a:bodyPr>
            <a:normAutofit fontScale="92500" lnSpcReduction="20000"/>
          </a:bodyPr>
          <a:lstStyle/>
          <a:p>
            <a:r>
              <a:rPr lang="en-GB" sz="2400" dirty="0"/>
              <a:t>These stories mostly come in two types</a:t>
            </a:r>
          </a:p>
          <a:p>
            <a:pPr lvl="1"/>
            <a:r>
              <a:rPr lang="en-GB" sz="2000" dirty="0"/>
              <a:t>Personal anecdote – someone with cancer was cured because they used a certain supplement, food, life-style etc</a:t>
            </a:r>
          </a:p>
          <a:p>
            <a:pPr lvl="1"/>
            <a:r>
              <a:rPr lang="en-GB" sz="2000" dirty="0"/>
              <a:t>Laboratory story – cancer cells or mice with cancer were cured with a certain chemical or food</a:t>
            </a:r>
          </a:p>
          <a:p>
            <a:r>
              <a:rPr lang="en-GB" sz="2400" dirty="0"/>
              <a:t>In both cases the idea is that a complex disease like cancer can be cured by the addition of a single substance</a:t>
            </a:r>
          </a:p>
          <a:p>
            <a:r>
              <a:rPr lang="en-GB" sz="2400" dirty="0"/>
              <a:t>Digging into the personal anecdotes usually shows the person had lots of other treatments – including standard chemo, radiotherapy etc</a:t>
            </a:r>
          </a:p>
          <a:p>
            <a:r>
              <a:rPr lang="en-GB" sz="2400" dirty="0"/>
              <a:t>In some cases these stories are faked from beginning to end – there was no cancer to begin with!</a:t>
            </a:r>
          </a:p>
          <a:p>
            <a:r>
              <a:rPr lang="en-GB" sz="2400" dirty="0"/>
              <a:t>The laboratory stories are not more trustworthy because they’re published by scientists. Just about everything kills cancer cells in a petri dish!</a:t>
            </a:r>
          </a:p>
          <a:p>
            <a:r>
              <a:rPr lang="en-GB" sz="2400" dirty="0"/>
              <a:t>Remember – people are not mice! Many lab mice are not a good model for real cancers</a:t>
            </a:r>
          </a:p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459AC1-3D28-4515-841C-DD2325EC5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F31F-F4A4-4B56-83E8-77F8D99A455D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A04A2B-6246-458C-920B-41F9D6C6EB8F}"/>
              </a:ext>
            </a:extLst>
          </p:cNvPr>
          <p:cNvSpPr/>
          <p:nvPr/>
        </p:nvSpPr>
        <p:spPr>
          <a:xfrm>
            <a:off x="2768154" y="5977474"/>
            <a:ext cx="7920880" cy="5620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These stories are below or on the lowest rung of the evidence pyramid</a:t>
            </a:r>
          </a:p>
        </p:txBody>
      </p:sp>
    </p:spTree>
    <p:extLst>
      <p:ext uri="{BB962C8B-B14F-4D97-AF65-F5344CB8AC3E}">
        <p14:creationId xmlns:p14="http://schemas.microsoft.com/office/powerpoint/2010/main" val="2815959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D79D3-5E21-4B8E-A4DC-7494CC1E7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Substance </a:t>
            </a:r>
            <a:r>
              <a:rPr lang="en-GB" i="1" dirty="0"/>
              <a:t>X </a:t>
            </a:r>
            <a:r>
              <a:rPr lang="en-GB" dirty="0">
                <a:solidFill>
                  <a:srgbClr val="FF0000"/>
                </a:solidFill>
              </a:rPr>
              <a:t>causes</a:t>
            </a:r>
            <a:r>
              <a:rPr lang="en-GB" dirty="0"/>
              <a:t> cancer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7B683C-3104-4496-9888-967E86D3B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F31F-F4A4-4B56-83E8-77F8D99A455D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22B5200-6808-4971-8DA0-4905C05C1B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81200" y="1600201"/>
            <a:ext cx="4402832" cy="1756792"/>
          </a:xfrm>
        </p:spPr>
        <p:txBody>
          <a:bodyPr>
            <a:normAutofit lnSpcReduction="10000"/>
          </a:bodyPr>
          <a:lstStyle/>
          <a:p>
            <a:r>
              <a:rPr lang="en-GB" dirty="0"/>
              <a:t>This is a very popular story in the media – usually with alarming headlines to add to your stress levels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CF4764C-EC19-44F5-A482-E578D2C506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6258" y="1600201"/>
            <a:ext cx="4019550" cy="1562100"/>
          </a:xfrm>
          <a:prstGeom prst="rect">
            <a:avLst/>
          </a:prstGeom>
        </p:spPr>
      </p:pic>
      <p:sp>
        <p:nvSpPr>
          <p:cNvPr id="12" name="Content Placeholder 8">
            <a:extLst>
              <a:ext uri="{FF2B5EF4-FFF2-40B4-BE49-F238E27FC236}">
                <a16:creationId xmlns:a16="http://schemas.microsoft.com/office/drawing/2014/main" id="{59543E53-DB75-4F3B-9739-F2C25E8B6881}"/>
              </a:ext>
            </a:extLst>
          </p:cNvPr>
          <p:cNvSpPr txBox="1">
            <a:spLocks/>
          </p:cNvSpPr>
          <p:nvPr/>
        </p:nvSpPr>
        <p:spPr>
          <a:xfrm>
            <a:off x="1981200" y="3162303"/>
            <a:ext cx="8291264" cy="34210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Often based on scientific studies which track large populations to see if a given food, life-style, star-sign or something else is associated with increased cases of cancer</a:t>
            </a:r>
          </a:p>
          <a:p>
            <a:r>
              <a:rPr lang="en-GB" dirty="0"/>
              <a:t>Beware of how stats are reported – relative risk is not the same as absolute risk</a:t>
            </a:r>
          </a:p>
        </p:txBody>
      </p:sp>
    </p:spTree>
    <p:extLst>
      <p:ext uri="{BB962C8B-B14F-4D97-AF65-F5344CB8AC3E}">
        <p14:creationId xmlns:p14="http://schemas.microsoft.com/office/powerpoint/2010/main" val="2151124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C4B29-F6E9-4966-AF84-2C7A71C2A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Relative risk vs. Absolute risk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A78037A-25DA-4716-B099-DF0A738C462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293359" y="1292042"/>
            <a:ext cx="7605282" cy="778098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1B3B00-FACC-40EA-B6BE-AF62585E1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F31F-F4A4-4B56-83E8-77F8D99A455D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621FC7-7808-4A0B-AB81-63979AC73FDB}"/>
              </a:ext>
            </a:extLst>
          </p:cNvPr>
          <p:cNvSpPr txBox="1"/>
          <p:nvPr/>
        </p:nvSpPr>
        <p:spPr>
          <a:xfrm>
            <a:off x="8184232" y="1681094"/>
            <a:ext cx="1584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Source: BBC website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719C3DD-AC34-4D65-8F40-C845B07F69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51686" y="2042721"/>
            <a:ext cx="5842992" cy="3576743"/>
          </a:xfrm>
        </p:spPr>
        <p:txBody>
          <a:bodyPr>
            <a:normAutofit fontScale="32500" lnSpcReduction="20000"/>
          </a:bodyPr>
          <a:lstStyle/>
          <a:p>
            <a:r>
              <a:rPr lang="en-GB" sz="6800" dirty="0"/>
              <a:t>A fast read of these articles can make you think that eating a couple of extra rashers of bacon a day raises your risk of bowel cancer to 20%</a:t>
            </a:r>
          </a:p>
          <a:p>
            <a:r>
              <a:rPr lang="en-GB" sz="6800" dirty="0"/>
              <a:t>The overall risk of bowel cancer in the UK is actually 6% - raising that by 20% makes it 7.2%</a:t>
            </a:r>
          </a:p>
          <a:p>
            <a:r>
              <a:rPr lang="en-GB" sz="6800" dirty="0"/>
              <a:t>So out of 100 daily bacon eaters, we would expect 1 extra case of bowel cancer in their lifetimes</a:t>
            </a:r>
          </a:p>
          <a:p>
            <a:r>
              <a:rPr lang="en-GB" sz="6800" dirty="0"/>
              <a:t>Always look at how these risks are phrased! Most alarming headlines turn out to be fairly boring once you look at absolute risks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C84FC59-14C4-4A55-8793-BD72036685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7677" y="3429000"/>
            <a:ext cx="2143125" cy="27241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5041183-B2B4-4D66-BC76-0AFB9EDB5C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6561" y="2052960"/>
            <a:ext cx="2646139" cy="1107686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244385D6-CE70-4087-B692-AC55E88EA7F6}"/>
              </a:ext>
            </a:extLst>
          </p:cNvPr>
          <p:cNvGrpSpPr/>
          <p:nvPr/>
        </p:nvGrpSpPr>
        <p:grpSpPr>
          <a:xfrm>
            <a:off x="1582338" y="5775387"/>
            <a:ext cx="6476524" cy="594753"/>
            <a:chOff x="58338" y="5775384"/>
            <a:chExt cx="6476524" cy="59475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00EC94D-1901-4BCA-AAF2-8C0A7A71E15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77170" y="5775384"/>
              <a:ext cx="5557692" cy="594753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EF5292C-46A6-438C-A405-EC4EDE3FD9C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8338" y="5829200"/>
              <a:ext cx="967994" cy="4871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02525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E6D6B-9C34-4365-9442-7808946B1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Substance </a:t>
            </a:r>
            <a:r>
              <a:rPr lang="en-GB" i="1" dirty="0"/>
              <a:t>X</a:t>
            </a:r>
            <a:r>
              <a:rPr lang="en-GB" dirty="0"/>
              <a:t> </a:t>
            </a:r>
            <a:r>
              <a:rPr lang="en-GB" dirty="0">
                <a:solidFill>
                  <a:srgbClr val="7030A0"/>
                </a:solidFill>
              </a:rPr>
              <a:t>prevents</a:t>
            </a:r>
            <a:r>
              <a:rPr lang="en-GB" dirty="0"/>
              <a:t> cancer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675A7-523B-422A-BEBD-223EB56116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81203" y="1451511"/>
            <a:ext cx="8229599" cy="4525963"/>
          </a:xfrm>
        </p:spPr>
        <p:txBody>
          <a:bodyPr>
            <a:normAutofit fontScale="92500"/>
          </a:bodyPr>
          <a:lstStyle/>
          <a:p>
            <a:r>
              <a:rPr lang="en-GB" dirty="0"/>
              <a:t>There are two common sources for these stories</a:t>
            </a:r>
          </a:p>
          <a:p>
            <a:pPr lvl="1"/>
            <a:r>
              <a:rPr lang="en-GB" dirty="0"/>
              <a:t>Laboratory studies in mice</a:t>
            </a:r>
          </a:p>
          <a:p>
            <a:pPr lvl="1"/>
            <a:r>
              <a:rPr lang="en-GB" dirty="0"/>
              <a:t>Observational studies in people</a:t>
            </a:r>
          </a:p>
          <a:p>
            <a:r>
              <a:rPr lang="en-GB" dirty="0"/>
              <a:t>Repeat after me: A lab mouse is not a good model for a human</a:t>
            </a:r>
          </a:p>
          <a:p>
            <a:pPr lvl="1"/>
            <a:r>
              <a:rPr lang="en-GB" dirty="0"/>
              <a:t>These studies might be useful for generating new research ideas but not as a basis for life-style advice for people</a:t>
            </a:r>
          </a:p>
          <a:p>
            <a:r>
              <a:rPr lang="en-GB" dirty="0"/>
              <a:t>Observational studies are based on comparing different groups of people to see if they differ in cancer incidence</a:t>
            </a:r>
          </a:p>
          <a:p>
            <a:pPr lvl="1"/>
            <a:r>
              <a:rPr lang="en-GB" dirty="0"/>
              <a:t>How can you tell that the two groups are really comparable? Again – possibly useful as a staring point for more research</a:t>
            </a:r>
          </a:p>
          <a:p>
            <a:pPr marL="457200" lvl="1" indent="0">
              <a:buNone/>
            </a:pP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3552EB-B4A0-47C6-BAC7-E058F2BEC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F31F-F4A4-4B56-83E8-77F8D99A455D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7715CA-875E-411D-B5E1-88F94E9D7193}"/>
              </a:ext>
            </a:extLst>
          </p:cNvPr>
          <p:cNvSpPr/>
          <p:nvPr/>
        </p:nvSpPr>
        <p:spPr>
          <a:xfrm>
            <a:off x="2135563" y="6165304"/>
            <a:ext cx="8075239" cy="4180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These studies are low on the pyramid – but can feed in to the design of clinical trials</a:t>
            </a:r>
          </a:p>
        </p:txBody>
      </p:sp>
    </p:spTree>
    <p:extLst>
      <p:ext uri="{BB962C8B-B14F-4D97-AF65-F5344CB8AC3E}">
        <p14:creationId xmlns:p14="http://schemas.microsoft.com/office/powerpoint/2010/main" val="4056486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7E0DE-CF66-4757-9F58-5F19FD897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Red flags: Conspiracy theories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AD3D6B-64C3-420E-A775-23FDCD2C0C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81202" y="1484787"/>
            <a:ext cx="8229599" cy="4641379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The idea that governments and ‘Big Pharma’ have a cure for cancer and are keeping it hidden is very common on some alternative medicine websites and forums</a:t>
            </a:r>
          </a:p>
          <a:p>
            <a:r>
              <a:rPr lang="en-GB" dirty="0"/>
              <a:t>Of course it’s not such a secret that people running these sites know about it – and will often sell you the cure for vast sums of money</a:t>
            </a:r>
          </a:p>
          <a:p>
            <a:r>
              <a:rPr lang="en-GB" dirty="0"/>
              <a:t>Treatments should be assessed on the basis of evidence – but making up conspiracy theories helps explain a lack of evidence</a:t>
            </a:r>
          </a:p>
          <a:p>
            <a:r>
              <a:rPr lang="en-GB" dirty="0"/>
              <a:t>Often include attacks on current treatments – and sometimes urge people to stop or delay their treatment because it interferes with whatever ‘cure’ they are selling</a:t>
            </a:r>
          </a:p>
          <a:p>
            <a:r>
              <a:rPr lang="en-GB" dirty="0"/>
              <a:t>Nobody is saying that pharma companies are squeaky clean – but if a cure really existed think how much fame and money would result, it would make every other drug success pale into insignificance!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1EE334-1971-4FB9-9E63-44ADC54D3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F31F-F4A4-4B56-83E8-77F8D99A455D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776E850-BDAA-46E3-AC1C-E87E0A728C79}"/>
              </a:ext>
            </a:extLst>
          </p:cNvPr>
          <p:cNvSpPr/>
          <p:nvPr/>
        </p:nvSpPr>
        <p:spPr>
          <a:xfrm>
            <a:off x="2135560" y="5805267"/>
            <a:ext cx="8075238" cy="5709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Conspiracy theories are designed to sow doubt not to enlighten</a:t>
            </a:r>
          </a:p>
        </p:txBody>
      </p:sp>
    </p:spTree>
    <p:extLst>
      <p:ext uri="{BB962C8B-B14F-4D97-AF65-F5344CB8AC3E}">
        <p14:creationId xmlns:p14="http://schemas.microsoft.com/office/powerpoint/2010/main" val="1095711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6A49D-589D-4E9E-BAF6-48A076FD0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Red flags: Selling product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2F7CB7-25DD-4F42-AE26-91179E55FF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19536" y="1556792"/>
            <a:ext cx="8229599" cy="4525963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Lots of alternative treatments are linked to specific supplements and supplement companies</a:t>
            </a:r>
          </a:p>
          <a:p>
            <a:r>
              <a:rPr lang="en-GB" dirty="0"/>
              <a:t>It’s not just supplements and drugs – there are all kinds of expensive devices and gadgets out there claiming to treat or prevent cancer</a:t>
            </a:r>
          </a:p>
          <a:p>
            <a:r>
              <a:rPr lang="en-GB" dirty="0"/>
              <a:t>Beware of scientific sounding evidence used to sell these products – remember there’s a huge chasm from a study in a test tube to treating a real cancer</a:t>
            </a:r>
          </a:p>
          <a:p>
            <a:r>
              <a:rPr lang="en-GB" dirty="0"/>
              <a:t>Faked ‘studies’ or lists of hundreds of papers proving a treatment works are designed to blind with science rather than to genuinely enlighten you</a:t>
            </a:r>
          </a:p>
          <a:p>
            <a:r>
              <a:rPr lang="en-GB" dirty="0"/>
              <a:t>It’s a sad fact but there are lots of people only too willing to fleece desperate cancer patients and their families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940585-EDB6-46AE-B04C-7212D565C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F31F-F4A4-4B56-83E8-77F8D99A455D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933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GPTP5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5021</TotalTime>
  <Words>1106</Words>
  <Application>Microsoft Office PowerPoint</Application>
  <PresentationFormat>Widescreen</PresentationFormat>
  <Paragraphs>90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GPTP53</vt:lpstr>
      <vt:lpstr>Frauds, Fakes and Miracle Cures Navigating the minefield</vt:lpstr>
      <vt:lpstr>Common Themes</vt:lpstr>
      <vt:lpstr>Evidence?</vt:lpstr>
      <vt:lpstr>Substance X cures cancer…</vt:lpstr>
      <vt:lpstr>Substance X causes cancer</vt:lpstr>
      <vt:lpstr>Relative risk vs. Absolute risk</vt:lpstr>
      <vt:lpstr>Substance X prevents cancer</vt:lpstr>
      <vt:lpstr>Red flags: Conspiracy theories</vt:lpstr>
      <vt:lpstr>Red flags: Selling product</vt:lpstr>
      <vt:lpstr>Red flags: Trust THE SCIENCE</vt:lpstr>
      <vt:lpstr>Red flags: Cure-alls</vt:lpstr>
      <vt:lpstr>A case study</vt:lpstr>
      <vt:lpstr>The Golden Rules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Vandenbroeck</dc:creator>
  <cp:lastModifiedBy>Pan Pantziarka</cp:lastModifiedBy>
  <cp:revision>343</cp:revision>
  <dcterms:created xsi:type="dcterms:W3CDTF">2015-05-08T09:54:03Z</dcterms:created>
  <dcterms:modified xsi:type="dcterms:W3CDTF">2021-09-10T16:26:48Z</dcterms:modified>
</cp:coreProperties>
</file>