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7" r:id="rId3"/>
    <p:sldId id="268" r:id="rId4"/>
    <p:sldId id="269" r:id="rId5"/>
    <p:sldId id="270" r:id="rId6"/>
    <p:sldId id="271" r:id="rId7"/>
    <p:sldId id="272" r:id="rId8"/>
    <p:sldId id="257" r:id="rId9"/>
    <p:sldId id="258" r:id="rId10"/>
    <p:sldId id="259" r:id="rId11"/>
    <p:sldId id="260" r:id="rId12"/>
    <p:sldId id="273" r:id="rId13"/>
    <p:sldId id="256" r:id="rId14"/>
    <p:sldId id="263" r:id="rId15"/>
    <p:sldId id="262" r:id="rId16"/>
    <p:sldId id="266" r:id="rId17"/>
    <p:sldId id="264" r:id="rId18"/>
    <p:sldId id="265"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50000"/>
    <p:restoredTop sz="93126"/>
  </p:normalViewPr>
  <p:slideViewPr>
    <p:cSldViewPr snapToGrid="0" snapToObjects="1">
      <p:cViewPr>
        <p:scale>
          <a:sx n="89" d="100"/>
          <a:sy n="89" d="100"/>
        </p:scale>
        <p:origin x="-979" y="19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5BCFF4-C138-3C4F-943C-2856DBE93F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9D9F204-9497-4D46-B18A-E28861A4AC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9BD1C2D-C3A4-744D-9A25-4BD2EFA89A11}"/>
              </a:ext>
            </a:extLst>
          </p:cNvPr>
          <p:cNvSpPr>
            <a:spLocks noGrp="1"/>
          </p:cNvSpPr>
          <p:nvPr>
            <p:ph type="dt" sz="half" idx="10"/>
          </p:nvPr>
        </p:nvSpPr>
        <p:spPr/>
        <p:txBody>
          <a:bodyPr/>
          <a:lstStyle/>
          <a:p>
            <a:fld id="{3208449C-CD62-6D48-9CB6-EA0A6AB5048D}" type="datetimeFigureOut">
              <a:rPr lang="en-US" smtClean="0"/>
              <a:t>9/6/2019</a:t>
            </a:fld>
            <a:endParaRPr lang="en-US"/>
          </a:p>
        </p:txBody>
      </p:sp>
      <p:sp>
        <p:nvSpPr>
          <p:cNvPr id="5" name="Footer Placeholder 4">
            <a:extLst>
              <a:ext uri="{FF2B5EF4-FFF2-40B4-BE49-F238E27FC236}">
                <a16:creationId xmlns="" xmlns:a16="http://schemas.microsoft.com/office/drawing/2014/main" id="{79CB6FE4-1EE5-9449-A49E-E6C50EDCDC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6C665BD-603F-6644-9109-FBEAD97BC1B9}"/>
              </a:ext>
            </a:extLst>
          </p:cNvPr>
          <p:cNvSpPr>
            <a:spLocks noGrp="1"/>
          </p:cNvSpPr>
          <p:nvPr>
            <p:ph type="sldNum" sz="quarter" idx="12"/>
          </p:nvPr>
        </p:nvSpPr>
        <p:spPr/>
        <p:txBody>
          <a:bodyPr/>
          <a:lstStyle/>
          <a:p>
            <a:fld id="{F91688F8-1287-0340-BCFC-8D229BA317E1}" type="slidenum">
              <a:rPr lang="en-US" smtClean="0"/>
              <a:t>‹#›</a:t>
            </a:fld>
            <a:endParaRPr lang="en-US"/>
          </a:p>
        </p:txBody>
      </p:sp>
    </p:spTree>
    <p:extLst>
      <p:ext uri="{BB962C8B-B14F-4D97-AF65-F5344CB8AC3E}">
        <p14:creationId xmlns:p14="http://schemas.microsoft.com/office/powerpoint/2010/main" val="403393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D269F6-876E-4D43-84EC-813B87B41C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F38540B-36D4-CA4C-8943-F5478A51AD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13F6D9C-70E3-1644-9A67-C3C80B1DA8BD}"/>
              </a:ext>
            </a:extLst>
          </p:cNvPr>
          <p:cNvSpPr>
            <a:spLocks noGrp="1"/>
          </p:cNvSpPr>
          <p:nvPr>
            <p:ph type="dt" sz="half" idx="10"/>
          </p:nvPr>
        </p:nvSpPr>
        <p:spPr/>
        <p:txBody>
          <a:bodyPr/>
          <a:lstStyle/>
          <a:p>
            <a:fld id="{3208449C-CD62-6D48-9CB6-EA0A6AB5048D}" type="datetimeFigureOut">
              <a:rPr lang="en-US" smtClean="0"/>
              <a:t>9/6/2019</a:t>
            </a:fld>
            <a:endParaRPr lang="en-US"/>
          </a:p>
        </p:txBody>
      </p:sp>
      <p:sp>
        <p:nvSpPr>
          <p:cNvPr id="5" name="Footer Placeholder 4">
            <a:extLst>
              <a:ext uri="{FF2B5EF4-FFF2-40B4-BE49-F238E27FC236}">
                <a16:creationId xmlns="" xmlns:a16="http://schemas.microsoft.com/office/drawing/2014/main" id="{7CB4DA5F-D643-CC44-8524-8B5690B26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3870244-795E-0D4C-BD92-5032A060A33E}"/>
              </a:ext>
            </a:extLst>
          </p:cNvPr>
          <p:cNvSpPr>
            <a:spLocks noGrp="1"/>
          </p:cNvSpPr>
          <p:nvPr>
            <p:ph type="sldNum" sz="quarter" idx="12"/>
          </p:nvPr>
        </p:nvSpPr>
        <p:spPr/>
        <p:txBody>
          <a:bodyPr/>
          <a:lstStyle/>
          <a:p>
            <a:fld id="{F91688F8-1287-0340-BCFC-8D229BA317E1}" type="slidenum">
              <a:rPr lang="en-US" smtClean="0"/>
              <a:t>‹#›</a:t>
            </a:fld>
            <a:endParaRPr lang="en-US"/>
          </a:p>
        </p:txBody>
      </p:sp>
    </p:spTree>
    <p:extLst>
      <p:ext uri="{BB962C8B-B14F-4D97-AF65-F5344CB8AC3E}">
        <p14:creationId xmlns:p14="http://schemas.microsoft.com/office/powerpoint/2010/main" val="368540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DC5AFF8-8767-E64A-994F-55786F5916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B96AD64-13B3-724D-9BFC-C37AE01D0A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50AD3F3-732F-AE4C-9087-15B10E6BA9F5}"/>
              </a:ext>
            </a:extLst>
          </p:cNvPr>
          <p:cNvSpPr>
            <a:spLocks noGrp="1"/>
          </p:cNvSpPr>
          <p:nvPr>
            <p:ph type="dt" sz="half" idx="10"/>
          </p:nvPr>
        </p:nvSpPr>
        <p:spPr/>
        <p:txBody>
          <a:bodyPr/>
          <a:lstStyle/>
          <a:p>
            <a:fld id="{3208449C-CD62-6D48-9CB6-EA0A6AB5048D}" type="datetimeFigureOut">
              <a:rPr lang="en-US" smtClean="0"/>
              <a:t>9/6/2019</a:t>
            </a:fld>
            <a:endParaRPr lang="en-US"/>
          </a:p>
        </p:txBody>
      </p:sp>
      <p:sp>
        <p:nvSpPr>
          <p:cNvPr id="5" name="Footer Placeholder 4">
            <a:extLst>
              <a:ext uri="{FF2B5EF4-FFF2-40B4-BE49-F238E27FC236}">
                <a16:creationId xmlns="" xmlns:a16="http://schemas.microsoft.com/office/drawing/2014/main" id="{89904CF0-BACF-0D43-9E7F-8F3FEEE62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58E6FF9-7787-6C4E-9593-8BE4C320D12D}"/>
              </a:ext>
            </a:extLst>
          </p:cNvPr>
          <p:cNvSpPr>
            <a:spLocks noGrp="1"/>
          </p:cNvSpPr>
          <p:nvPr>
            <p:ph type="sldNum" sz="quarter" idx="12"/>
          </p:nvPr>
        </p:nvSpPr>
        <p:spPr/>
        <p:txBody>
          <a:bodyPr/>
          <a:lstStyle/>
          <a:p>
            <a:fld id="{F91688F8-1287-0340-BCFC-8D229BA317E1}" type="slidenum">
              <a:rPr lang="en-US" smtClean="0"/>
              <a:t>‹#›</a:t>
            </a:fld>
            <a:endParaRPr lang="en-US"/>
          </a:p>
        </p:txBody>
      </p:sp>
    </p:spTree>
    <p:extLst>
      <p:ext uri="{BB962C8B-B14F-4D97-AF65-F5344CB8AC3E}">
        <p14:creationId xmlns:p14="http://schemas.microsoft.com/office/powerpoint/2010/main" val="34204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6FA1C7-898C-DC4B-BB8D-B9197EB796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7CAFBE0-A944-0D43-9F3C-D4DF46F391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ADFCA5C-33E6-B14E-BF27-A686C907D6CA}"/>
              </a:ext>
            </a:extLst>
          </p:cNvPr>
          <p:cNvSpPr>
            <a:spLocks noGrp="1"/>
          </p:cNvSpPr>
          <p:nvPr>
            <p:ph type="dt" sz="half" idx="10"/>
          </p:nvPr>
        </p:nvSpPr>
        <p:spPr/>
        <p:txBody>
          <a:bodyPr/>
          <a:lstStyle/>
          <a:p>
            <a:fld id="{3208449C-CD62-6D48-9CB6-EA0A6AB5048D}" type="datetimeFigureOut">
              <a:rPr lang="en-US" smtClean="0"/>
              <a:t>9/6/2019</a:t>
            </a:fld>
            <a:endParaRPr lang="en-US"/>
          </a:p>
        </p:txBody>
      </p:sp>
      <p:sp>
        <p:nvSpPr>
          <p:cNvPr id="5" name="Footer Placeholder 4">
            <a:extLst>
              <a:ext uri="{FF2B5EF4-FFF2-40B4-BE49-F238E27FC236}">
                <a16:creationId xmlns="" xmlns:a16="http://schemas.microsoft.com/office/drawing/2014/main" id="{564D205C-8F57-CB40-A752-1113CAE80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0D56D7A-DD2F-B24E-947E-D089B9666702}"/>
              </a:ext>
            </a:extLst>
          </p:cNvPr>
          <p:cNvSpPr>
            <a:spLocks noGrp="1"/>
          </p:cNvSpPr>
          <p:nvPr>
            <p:ph type="sldNum" sz="quarter" idx="12"/>
          </p:nvPr>
        </p:nvSpPr>
        <p:spPr/>
        <p:txBody>
          <a:bodyPr/>
          <a:lstStyle/>
          <a:p>
            <a:fld id="{F91688F8-1287-0340-BCFC-8D229BA317E1}" type="slidenum">
              <a:rPr lang="en-US" smtClean="0"/>
              <a:t>‹#›</a:t>
            </a:fld>
            <a:endParaRPr lang="en-US"/>
          </a:p>
        </p:txBody>
      </p:sp>
    </p:spTree>
    <p:extLst>
      <p:ext uri="{BB962C8B-B14F-4D97-AF65-F5344CB8AC3E}">
        <p14:creationId xmlns:p14="http://schemas.microsoft.com/office/powerpoint/2010/main" val="2154932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4C7A26-6130-1049-99AA-668AA1E185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D804271-B109-B843-81E4-7684A73A86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245D4404-FCAF-414F-B6CC-2690CD6783E5}"/>
              </a:ext>
            </a:extLst>
          </p:cNvPr>
          <p:cNvSpPr>
            <a:spLocks noGrp="1"/>
          </p:cNvSpPr>
          <p:nvPr>
            <p:ph type="dt" sz="half" idx="10"/>
          </p:nvPr>
        </p:nvSpPr>
        <p:spPr/>
        <p:txBody>
          <a:bodyPr/>
          <a:lstStyle/>
          <a:p>
            <a:fld id="{3208449C-CD62-6D48-9CB6-EA0A6AB5048D}" type="datetimeFigureOut">
              <a:rPr lang="en-US" smtClean="0"/>
              <a:t>9/6/2019</a:t>
            </a:fld>
            <a:endParaRPr lang="en-US"/>
          </a:p>
        </p:txBody>
      </p:sp>
      <p:sp>
        <p:nvSpPr>
          <p:cNvPr id="5" name="Footer Placeholder 4">
            <a:extLst>
              <a:ext uri="{FF2B5EF4-FFF2-40B4-BE49-F238E27FC236}">
                <a16:creationId xmlns="" xmlns:a16="http://schemas.microsoft.com/office/drawing/2014/main" id="{25D5FFE3-CBA1-7847-8B38-A813A28CF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6873460-A8E9-8B4A-B885-1235DCF7CB8A}"/>
              </a:ext>
            </a:extLst>
          </p:cNvPr>
          <p:cNvSpPr>
            <a:spLocks noGrp="1"/>
          </p:cNvSpPr>
          <p:nvPr>
            <p:ph type="sldNum" sz="quarter" idx="12"/>
          </p:nvPr>
        </p:nvSpPr>
        <p:spPr/>
        <p:txBody>
          <a:bodyPr/>
          <a:lstStyle/>
          <a:p>
            <a:fld id="{F91688F8-1287-0340-BCFC-8D229BA317E1}" type="slidenum">
              <a:rPr lang="en-US" smtClean="0"/>
              <a:t>‹#›</a:t>
            </a:fld>
            <a:endParaRPr lang="en-US"/>
          </a:p>
        </p:txBody>
      </p:sp>
    </p:spTree>
    <p:extLst>
      <p:ext uri="{BB962C8B-B14F-4D97-AF65-F5344CB8AC3E}">
        <p14:creationId xmlns:p14="http://schemas.microsoft.com/office/powerpoint/2010/main" val="403961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657491-8A74-B042-BA95-5690BAB939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0DAFB06-9834-0143-B77E-9088E6A640E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E0A630A-4560-604A-9238-6CFFC8A4414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CF37FC9-4DEB-654C-A780-63A2F7CEF940}"/>
              </a:ext>
            </a:extLst>
          </p:cNvPr>
          <p:cNvSpPr>
            <a:spLocks noGrp="1"/>
          </p:cNvSpPr>
          <p:nvPr>
            <p:ph type="dt" sz="half" idx="10"/>
          </p:nvPr>
        </p:nvSpPr>
        <p:spPr/>
        <p:txBody>
          <a:bodyPr/>
          <a:lstStyle/>
          <a:p>
            <a:fld id="{3208449C-CD62-6D48-9CB6-EA0A6AB5048D}" type="datetimeFigureOut">
              <a:rPr lang="en-US" smtClean="0"/>
              <a:t>9/6/2019</a:t>
            </a:fld>
            <a:endParaRPr lang="en-US"/>
          </a:p>
        </p:txBody>
      </p:sp>
      <p:sp>
        <p:nvSpPr>
          <p:cNvPr id="6" name="Footer Placeholder 5">
            <a:extLst>
              <a:ext uri="{FF2B5EF4-FFF2-40B4-BE49-F238E27FC236}">
                <a16:creationId xmlns="" xmlns:a16="http://schemas.microsoft.com/office/drawing/2014/main" id="{2CF5075B-2355-D748-8BB5-F9E3ED2632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215A78C-C628-F540-854B-0A6C09810F79}"/>
              </a:ext>
            </a:extLst>
          </p:cNvPr>
          <p:cNvSpPr>
            <a:spLocks noGrp="1"/>
          </p:cNvSpPr>
          <p:nvPr>
            <p:ph type="sldNum" sz="quarter" idx="12"/>
          </p:nvPr>
        </p:nvSpPr>
        <p:spPr/>
        <p:txBody>
          <a:bodyPr/>
          <a:lstStyle/>
          <a:p>
            <a:fld id="{F91688F8-1287-0340-BCFC-8D229BA317E1}" type="slidenum">
              <a:rPr lang="en-US" smtClean="0"/>
              <a:t>‹#›</a:t>
            </a:fld>
            <a:endParaRPr lang="en-US"/>
          </a:p>
        </p:txBody>
      </p:sp>
    </p:spTree>
    <p:extLst>
      <p:ext uri="{BB962C8B-B14F-4D97-AF65-F5344CB8AC3E}">
        <p14:creationId xmlns:p14="http://schemas.microsoft.com/office/powerpoint/2010/main" val="334261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4B5D85-674D-5447-8F05-9FD50E43B0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29FB4ED-CC7E-F846-8E59-8B50611869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8A7D46E3-C40A-084B-BF85-59D744C6D1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E323C7D-5ED9-4B4C-8CEC-E7C5F8C2B8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54F34F6-CB18-5B4E-871C-E967C97789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5321B44-1CF3-0046-B895-CBF904EB3F4A}"/>
              </a:ext>
            </a:extLst>
          </p:cNvPr>
          <p:cNvSpPr>
            <a:spLocks noGrp="1"/>
          </p:cNvSpPr>
          <p:nvPr>
            <p:ph type="dt" sz="half" idx="10"/>
          </p:nvPr>
        </p:nvSpPr>
        <p:spPr/>
        <p:txBody>
          <a:bodyPr/>
          <a:lstStyle/>
          <a:p>
            <a:fld id="{3208449C-CD62-6D48-9CB6-EA0A6AB5048D}" type="datetimeFigureOut">
              <a:rPr lang="en-US" smtClean="0"/>
              <a:t>9/6/2019</a:t>
            </a:fld>
            <a:endParaRPr lang="en-US"/>
          </a:p>
        </p:txBody>
      </p:sp>
      <p:sp>
        <p:nvSpPr>
          <p:cNvPr id="8" name="Footer Placeholder 7">
            <a:extLst>
              <a:ext uri="{FF2B5EF4-FFF2-40B4-BE49-F238E27FC236}">
                <a16:creationId xmlns="" xmlns:a16="http://schemas.microsoft.com/office/drawing/2014/main" id="{07E54609-4E31-8747-9290-8237DD86A5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E6176D1-EE16-BC43-B777-350685EA419C}"/>
              </a:ext>
            </a:extLst>
          </p:cNvPr>
          <p:cNvSpPr>
            <a:spLocks noGrp="1"/>
          </p:cNvSpPr>
          <p:nvPr>
            <p:ph type="sldNum" sz="quarter" idx="12"/>
          </p:nvPr>
        </p:nvSpPr>
        <p:spPr/>
        <p:txBody>
          <a:bodyPr/>
          <a:lstStyle/>
          <a:p>
            <a:fld id="{F91688F8-1287-0340-BCFC-8D229BA317E1}" type="slidenum">
              <a:rPr lang="en-US" smtClean="0"/>
              <a:t>‹#›</a:t>
            </a:fld>
            <a:endParaRPr lang="en-US"/>
          </a:p>
        </p:txBody>
      </p:sp>
    </p:spTree>
    <p:extLst>
      <p:ext uri="{BB962C8B-B14F-4D97-AF65-F5344CB8AC3E}">
        <p14:creationId xmlns:p14="http://schemas.microsoft.com/office/powerpoint/2010/main" val="355459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7846B7-F364-7648-9E2C-4E6FB44756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F95C7CE-C7DF-0A45-A640-5F38B1633BDA}"/>
              </a:ext>
            </a:extLst>
          </p:cNvPr>
          <p:cNvSpPr>
            <a:spLocks noGrp="1"/>
          </p:cNvSpPr>
          <p:nvPr>
            <p:ph type="dt" sz="half" idx="10"/>
          </p:nvPr>
        </p:nvSpPr>
        <p:spPr/>
        <p:txBody>
          <a:bodyPr/>
          <a:lstStyle/>
          <a:p>
            <a:fld id="{3208449C-CD62-6D48-9CB6-EA0A6AB5048D}" type="datetimeFigureOut">
              <a:rPr lang="en-US" smtClean="0"/>
              <a:t>9/6/2019</a:t>
            </a:fld>
            <a:endParaRPr lang="en-US"/>
          </a:p>
        </p:txBody>
      </p:sp>
      <p:sp>
        <p:nvSpPr>
          <p:cNvPr id="4" name="Footer Placeholder 3">
            <a:extLst>
              <a:ext uri="{FF2B5EF4-FFF2-40B4-BE49-F238E27FC236}">
                <a16:creationId xmlns="" xmlns:a16="http://schemas.microsoft.com/office/drawing/2014/main" id="{624045BC-3019-7843-AE79-47B825C275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B0A67DA-6AA5-214D-AFDE-F214C9C4C227}"/>
              </a:ext>
            </a:extLst>
          </p:cNvPr>
          <p:cNvSpPr>
            <a:spLocks noGrp="1"/>
          </p:cNvSpPr>
          <p:nvPr>
            <p:ph type="sldNum" sz="quarter" idx="12"/>
          </p:nvPr>
        </p:nvSpPr>
        <p:spPr/>
        <p:txBody>
          <a:bodyPr/>
          <a:lstStyle/>
          <a:p>
            <a:fld id="{F91688F8-1287-0340-BCFC-8D229BA317E1}" type="slidenum">
              <a:rPr lang="en-US" smtClean="0"/>
              <a:t>‹#›</a:t>
            </a:fld>
            <a:endParaRPr lang="en-US"/>
          </a:p>
        </p:txBody>
      </p:sp>
    </p:spTree>
    <p:extLst>
      <p:ext uri="{BB962C8B-B14F-4D97-AF65-F5344CB8AC3E}">
        <p14:creationId xmlns:p14="http://schemas.microsoft.com/office/powerpoint/2010/main" val="402036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46D7588-AD40-544F-90CA-F963200B2546}"/>
              </a:ext>
            </a:extLst>
          </p:cNvPr>
          <p:cNvSpPr>
            <a:spLocks noGrp="1"/>
          </p:cNvSpPr>
          <p:nvPr>
            <p:ph type="dt" sz="half" idx="10"/>
          </p:nvPr>
        </p:nvSpPr>
        <p:spPr/>
        <p:txBody>
          <a:bodyPr/>
          <a:lstStyle/>
          <a:p>
            <a:fld id="{3208449C-CD62-6D48-9CB6-EA0A6AB5048D}" type="datetimeFigureOut">
              <a:rPr lang="en-US" smtClean="0"/>
              <a:t>9/6/2019</a:t>
            </a:fld>
            <a:endParaRPr lang="en-US"/>
          </a:p>
        </p:txBody>
      </p:sp>
      <p:sp>
        <p:nvSpPr>
          <p:cNvPr id="3" name="Footer Placeholder 2">
            <a:extLst>
              <a:ext uri="{FF2B5EF4-FFF2-40B4-BE49-F238E27FC236}">
                <a16:creationId xmlns="" xmlns:a16="http://schemas.microsoft.com/office/drawing/2014/main" id="{52EEA39D-EB4C-A049-8908-1CA9E33208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93DCD53-B4BF-3043-905F-54087EB77C8E}"/>
              </a:ext>
            </a:extLst>
          </p:cNvPr>
          <p:cNvSpPr>
            <a:spLocks noGrp="1"/>
          </p:cNvSpPr>
          <p:nvPr>
            <p:ph type="sldNum" sz="quarter" idx="12"/>
          </p:nvPr>
        </p:nvSpPr>
        <p:spPr/>
        <p:txBody>
          <a:bodyPr/>
          <a:lstStyle/>
          <a:p>
            <a:fld id="{F91688F8-1287-0340-BCFC-8D229BA317E1}" type="slidenum">
              <a:rPr lang="en-US" smtClean="0"/>
              <a:t>‹#›</a:t>
            </a:fld>
            <a:endParaRPr lang="en-US"/>
          </a:p>
        </p:txBody>
      </p:sp>
    </p:spTree>
    <p:extLst>
      <p:ext uri="{BB962C8B-B14F-4D97-AF65-F5344CB8AC3E}">
        <p14:creationId xmlns:p14="http://schemas.microsoft.com/office/powerpoint/2010/main" val="180202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AD3B4A-EFE4-9B47-9775-77EBE76CB1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261F298-8524-D643-9806-1031D2E0CD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784AEE7-1DC1-8C47-8033-570E69418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EB09B1F-A5F8-4D48-910F-DC4C65379B72}"/>
              </a:ext>
            </a:extLst>
          </p:cNvPr>
          <p:cNvSpPr>
            <a:spLocks noGrp="1"/>
          </p:cNvSpPr>
          <p:nvPr>
            <p:ph type="dt" sz="half" idx="10"/>
          </p:nvPr>
        </p:nvSpPr>
        <p:spPr/>
        <p:txBody>
          <a:bodyPr/>
          <a:lstStyle/>
          <a:p>
            <a:fld id="{3208449C-CD62-6D48-9CB6-EA0A6AB5048D}" type="datetimeFigureOut">
              <a:rPr lang="en-US" smtClean="0"/>
              <a:t>9/6/2019</a:t>
            </a:fld>
            <a:endParaRPr lang="en-US"/>
          </a:p>
        </p:txBody>
      </p:sp>
      <p:sp>
        <p:nvSpPr>
          <p:cNvPr id="6" name="Footer Placeholder 5">
            <a:extLst>
              <a:ext uri="{FF2B5EF4-FFF2-40B4-BE49-F238E27FC236}">
                <a16:creationId xmlns="" xmlns:a16="http://schemas.microsoft.com/office/drawing/2014/main" id="{B597DEE8-20C7-BC45-BB9D-89809890C5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D5F59A6-0F6B-C044-9B52-9A945603EB10}"/>
              </a:ext>
            </a:extLst>
          </p:cNvPr>
          <p:cNvSpPr>
            <a:spLocks noGrp="1"/>
          </p:cNvSpPr>
          <p:nvPr>
            <p:ph type="sldNum" sz="quarter" idx="12"/>
          </p:nvPr>
        </p:nvSpPr>
        <p:spPr/>
        <p:txBody>
          <a:bodyPr/>
          <a:lstStyle/>
          <a:p>
            <a:fld id="{F91688F8-1287-0340-BCFC-8D229BA317E1}" type="slidenum">
              <a:rPr lang="en-US" smtClean="0"/>
              <a:t>‹#›</a:t>
            </a:fld>
            <a:endParaRPr lang="en-US"/>
          </a:p>
        </p:txBody>
      </p:sp>
    </p:spTree>
    <p:extLst>
      <p:ext uri="{BB962C8B-B14F-4D97-AF65-F5344CB8AC3E}">
        <p14:creationId xmlns:p14="http://schemas.microsoft.com/office/powerpoint/2010/main" val="4293495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21EC1E-7A38-0F4E-975E-0687F62D11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2362B3A-8400-F943-9F0E-FBA9C60A01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C7ED5DA-8E8E-164F-8A84-976FB01B89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54FAAAF-03BC-A74C-A2B6-52326CE683FB}"/>
              </a:ext>
            </a:extLst>
          </p:cNvPr>
          <p:cNvSpPr>
            <a:spLocks noGrp="1"/>
          </p:cNvSpPr>
          <p:nvPr>
            <p:ph type="dt" sz="half" idx="10"/>
          </p:nvPr>
        </p:nvSpPr>
        <p:spPr/>
        <p:txBody>
          <a:bodyPr/>
          <a:lstStyle/>
          <a:p>
            <a:fld id="{3208449C-CD62-6D48-9CB6-EA0A6AB5048D}" type="datetimeFigureOut">
              <a:rPr lang="en-US" smtClean="0"/>
              <a:t>9/6/2019</a:t>
            </a:fld>
            <a:endParaRPr lang="en-US"/>
          </a:p>
        </p:txBody>
      </p:sp>
      <p:sp>
        <p:nvSpPr>
          <p:cNvPr id="6" name="Footer Placeholder 5">
            <a:extLst>
              <a:ext uri="{FF2B5EF4-FFF2-40B4-BE49-F238E27FC236}">
                <a16:creationId xmlns="" xmlns:a16="http://schemas.microsoft.com/office/drawing/2014/main" id="{0131A332-2C60-8B4C-B80D-7AE364DD30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0557657-AB3F-A74B-9260-D1B559E721EF}"/>
              </a:ext>
            </a:extLst>
          </p:cNvPr>
          <p:cNvSpPr>
            <a:spLocks noGrp="1"/>
          </p:cNvSpPr>
          <p:nvPr>
            <p:ph type="sldNum" sz="quarter" idx="12"/>
          </p:nvPr>
        </p:nvSpPr>
        <p:spPr/>
        <p:txBody>
          <a:bodyPr/>
          <a:lstStyle/>
          <a:p>
            <a:fld id="{F91688F8-1287-0340-BCFC-8D229BA317E1}" type="slidenum">
              <a:rPr lang="en-US" smtClean="0"/>
              <a:t>‹#›</a:t>
            </a:fld>
            <a:endParaRPr lang="en-US"/>
          </a:p>
        </p:txBody>
      </p:sp>
    </p:spTree>
    <p:extLst>
      <p:ext uri="{BB962C8B-B14F-4D97-AF65-F5344CB8AC3E}">
        <p14:creationId xmlns:p14="http://schemas.microsoft.com/office/powerpoint/2010/main" val="212058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FC5295-6467-4445-9517-C3805850EC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52EABB9-6BF2-BC45-B6BF-FE73E55752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0511ACB-3D25-F441-A6E1-C63E34544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8449C-CD62-6D48-9CB6-EA0A6AB5048D}" type="datetimeFigureOut">
              <a:rPr lang="en-US" smtClean="0"/>
              <a:t>9/6/2019</a:t>
            </a:fld>
            <a:endParaRPr lang="en-US"/>
          </a:p>
        </p:txBody>
      </p:sp>
      <p:sp>
        <p:nvSpPr>
          <p:cNvPr id="5" name="Footer Placeholder 4">
            <a:extLst>
              <a:ext uri="{FF2B5EF4-FFF2-40B4-BE49-F238E27FC236}">
                <a16:creationId xmlns="" xmlns:a16="http://schemas.microsoft.com/office/drawing/2014/main" id="{021D12E3-8CD0-2A48-AA1C-852B3B0CF4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2E3A281B-5F67-ED42-A123-2C91EDB9E2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688F8-1287-0340-BCFC-8D229BA317E1}" type="slidenum">
              <a:rPr lang="en-US" smtClean="0"/>
              <a:t>‹#›</a:t>
            </a:fld>
            <a:endParaRPr lang="en-US"/>
          </a:p>
        </p:txBody>
      </p:sp>
    </p:spTree>
    <p:extLst>
      <p:ext uri="{BB962C8B-B14F-4D97-AF65-F5344CB8AC3E}">
        <p14:creationId xmlns:p14="http://schemas.microsoft.com/office/powerpoint/2010/main" val="3438037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 we reduce cancer incidence in TP53 related LFS?</a:t>
            </a:r>
            <a:endParaRPr lang="en-GB" dirty="0"/>
          </a:p>
        </p:txBody>
      </p:sp>
      <p:sp>
        <p:nvSpPr>
          <p:cNvPr id="3" name="Content Placeholder 2"/>
          <p:cNvSpPr>
            <a:spLocks noGrp="1"/>
          </p:cNvSpPr>
          <p:nvPr>
            <p:ph idx="1"/>
          </p:nvPr>
        </p:nvSpPr>
        <p:spPr/>
        <p:txBody>
          <a:bodyPr/>
          <a:lstStyle/>
          <a:p>
            <a:pPr marL="0" indent="0">
              <a:buNone/>
            </a:pPr>
            <a:r>
              <a:rPr lang="en-GB" dirty="0" smtClean="0"/>
              <a:t>Prof D Gareth Evans MD FRCP</a:t>
            </a:r>
          </a:p>
          <a:p>
            <a:pPr marL="0" indent="0">
              <a:buNone/>
            </a:pPr>
            <a:r>
              <a:rPr lang="en-GB" dirty="0" smtClean="0"/>
              <a:t>University of Manchester</a:t>
            </a:r>
          </a:p>
          <a:p>
            <a:pPr marL="0" indent="0">
              <a:buNone/>
            </a:pPr>
            <a:endParaRPr lang="en-GB" dirty="0"/>
          </a:p>
          <a:p>
            <a:pPr marL="0" indent="0">
              <a:buNone/>
            </a:pPr>
            <a:r>
              <a:rPr lang="en-GB" dirty="0" smtClean="0"/>
              <a:t>On behalf of Sarah Blagden and Gareth Bond</a:t>
            </a:r>
            <a:endParaRPr lang="en-GB" dirty="0"/>
          </a:p>
        </p:txBody>
      </p:sp>
      <p:pic>
        <p:nvPicPr>
          <p:cNvPr id="4" name="Picture 3" descr="TUOM_4C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78" y="6"/>
            <a:ext cx="2380881" cy="14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Screen Shot 2016-04-20 at 15 59 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4450" y="6176963"/>
            <a:ext cx="3257550" cy="65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5" y="6044619"/>
            <a:ext cx="1714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6500" y="20925"/>
            <a:ext cx="20955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165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metformin?</a:t>
            </a:r>
            <a:endParaRPr lang="en-GB" dirty="0"/>
          </a:p>
        </p:txBody>
      </p:sp>
      <p:sp>
        <p:nvSpPr>
          <p:cNvPr id="3" name="Content Placeholder 2"/>
          <p:cNvSpPr>
            <a:spLocks noGrp="1"/>
          </p:cNvSpPr>
          <p:nvPr>
            <p:ph idx="1"/>
          </p:nvPr>
        </p:nvSpPr>
        <p:spPr>
          <a:xfrm>
            <a:off x="145279" y="1469877"/>
            <a:ext cx="11502639" cy="5076202"/>
          </a:xfrm>
        </p:spPr>
        <p:txBody>
          <a:bodyPr>
            <a:normAutofit fontScale="85000" lnSpcReduction="20000"/>
          </a:bodyPr>
          <a:lstStyle/>
          <a:p>
            <a:r>
              <a:rPr lang="en-GB" dirty="0"/>
              <a:t>Metformin is an oral glucose-lowering agent that has been used to treat type 2 diabetes for the last 60 years. </a:t>
            </a:r>
            <a:endParaRPr lang="en-GB" dirty="0" smtClean="0"/>
          </a:p>
          <a:p>
            <a:r>
              <a:rPr lang="en-GB" dirty="0" smtClean="0"/>
              <a:t>At </a:t>
            </a:r>
            <a:r>
              <a:rPr lang="en-GB" dirty="0"/>
              <a:t>a cellular level, metformin works directly in mitochondria: activating AMPK, increasing glycolysis and inhibiting oxidative phosphorylation. </a:t>
            </a:r>
            <a:endParaRPr lang="en-GB" dirty="0" smtClean="0"/>
          </a:p>
          <a:p>
            <a:r>
              <a:rPr lang="en-GB" dirty="0" smtClean="0"/>
              <a:t>In </a:t>
            </a:r>
            <a:r>
              <a:rPr lang="en-GB" dirty="0"/>
              <a:t>normal cells, this lowers glucose production (and hence reverses diabetic hyperglycaemia). </a:t>
            </a:r>
            <a:endParaRPr lang="en-GB" dirty="0" smtClean="0"/>
          </a:p>
          <a:p>
            <a:r>
              <a:rPr lang="en-GB" dirty="0" smtClean="0"/>
              <a:t>Metformin </a:t>
            </a:r>
            <a:r>
              <a:rPr lang="en-GB" dirty="0"/>
              <a:t>also has known anti-cancer properties because it reverses the “Warburg effect” whereby cancer cells increase oxidative phosphorylation to induce tumour progression. </a:t>
            </a:r>
            <a:endParaRPr lang="en-GB" dirty="0" smtClean="0"/>
          </a:p>
          <a:p>
            <a:r>
              <a:rPr lang="en-GB" dirty="0" smtClean="0"/>
              <a:t>In </a:t>
            </a:r>
            <a:r>
              <a:rPr lang="en-GB" dirty="0"/>
              <a:t>a paper in NEJM in 2013, Paul Hwang and team showed that mitochondrial function was pathogenically elevated in tissue from patients (and mouse models) with LFS. </a:t>
            </a:r>
            <a:endParaRPr lang="en-GB" dirty="0" smtClean="0"/>
          </a:p>
          <a:p>
            <a:r>
              <a:rPr lang="en-GB" dirty="0" smtClean="0"/>
              <a:t>In </a:t>
            </a:r>
            <a:r>
              <a:rPr lang="en-GB" dirty="0"/>
              <a:t>a subsequent publication in 2017, his team demonstrated that metformin restrained tumorigenesis and mitochondrial metabolism in an LFS model. This led to an NCI-funded pilot study in 21 LFS patients whereby metformin intake caused a correction in mitochondrial function (ASCO, 2017</a:t>
            </a:r>
          </a:p>
        </p:txBody>
      </p:sp>
    </p:spTree>
    <p:extLst>
      <p:ext uri="{BB962C8B-B14F-4D97-AF65-F5344CB8AC3E}">
        <p14:creationId xmlns:p14="http://schemas.microsoft.com/office/powerpoint/2010/main" val="1473947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metformin?</a:t>
            </a:r>
            <a:endParaRPr lang="en-GB" dirty="0"/>
          </a:p>
        </p:txBody>
      </p:sp>
      <p:sp>
        <p:nvSpPr>
          <p:cNvPr id="3" name="Content Placeholder 2"/>
          <p:cNvSpPr>
            <a:spLocks noGrp="1"/>
          </p:cNvSpPr>
          <p:nvPr>
            <p:ph idx="1"/>
          </p:nvPr>
        </p:nvSpPr>
        <p:spPr>
          <a:xfrm>
            <a:off x="145279" y="1469877"/>
            <a:ext cx="11502639" cy="5076202"/>
          </a:xfrm>
        </p:spPr>
        <p:txBody>
          <a:bodyPr>
            <a:normAutofit/>
          </a:bodyPr>
          <a:lstStyle/>
          <a:p>
            <a:r>
              <a:rPr lang="en-GB" dirty="0"/>
              <a:t>As a result of this, the NCI are currently developing a larger prospective, randomised study of metformin patients with LFS. In order to sufficiently power this study, the NCI team have grouped with teams from Canada, UK and Australia to form Module 1 of the Modular LFS </a:t>
            </a:r>
            <a:r>
              <a:rPr lang="en-GB" dirty="0" smtClean="0"/>
              <a:t>study.  </a:t>
            </a:r>
          </a:p>
          <a:p>
            <a:r>
              <a:rPr lang="en-GB" dirty="0" smtClean="0"/>
              <a:t>As </a:t>
            </a:r>
            <a:r>
              <a:rPr lang="en-GB" dirty="0"/>
              <a:t>well as addressing the benefit of Metformin at preventing the emergence of cancer in LFS patients, the study centres will explore the biology of the disease using novel sequencing and mitochondrial function assays to provide greater understanding of the links between aberrant TP53 function and tumour metabolism. A positive outcome from Module 1 would be Accelerated Approval of Metformin in patients with LFS. </a:t>
            </a:r>
          </a:p>
        </p:txBody>
      </p:sp>
    </p:spTree>
    <p:extLst>
      <p:ext uri="{BB962C8B-B14F-4D97-AF65-F5344CB8AC3E}">
        <p14:creationId xmlns:p14="http://schemas.microsoft.com/office/powerpoint/2010/main" val="3817858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B8CFD1C-7316-4F5C-A7ED-02B95570CAF3}"/>
              </a:ext>
            </a:extLst>
          </p:cNvPr>
          <p:cNvSpPr>
            <a:spLocks noGrp="1"/>
          </p:cNvSpPr>
          <p:nvPr>
            <p:ph type="sldNum" sz="quarter" idx="12"/>
          </p:nvPr>
        </p:nvSpPr>
        <p:spPr/>
        <p:txBody>
          <a:bodyPr/>
          <a:lstStyle/>
          <a:p>
            <a:fld id="{2CD6764E-73D6-7044-9DC9-72ACDA3F174E}" type="slidenum">
              <a:rPr lang="en-US" smtClean="0"/>
              <a:t>12</a:t>
            </a:fld>
            <a:endParaRPr lang="en-US"/>
          </a:p>
        </p:txBody>
      </p:sp>
      <p:pic>
        <p:nvPicPr>
          <p:cNvPr id="5" name="Picture 4">
            <a:extLst>
              <a:ext uri="{FF2B5EF4-FFF2-40B4-BE49-F238E27FC236}">
                <a16:creationId xmlns:a16="http://schemas.microsoft.com/office/drawing/2014/main" xmlns="" id="{15040178-7708-48DE-A3F4-250145930C9C}"/>
              </a:ext>
            </a:extLst>
          </p:cNvPr>
          <p:cNvPicPr>
            <a:picLocks noChangeAspect="1"/>
          </p:cNvPicPr>
          <p:nvPr/>
        </p:nvPicPr>
        <p:blipFill rotWithShape="1">
          <a:blip r:embed="rId2"/>
          <a:srcRect l="4298" t="29663" r="62332" b="26142"/>
          <a:stretch/>
        </p:blipFill>
        <p:spPr>
          <a:xfrm>
            <a:off x="1919554" y="799101"/>
            <a:ext cx="8352891" cy="5557249"/>
          </a:xfrm>
          <a:prstGeom prst="rect">
            <a:avLst/>
          </a:prstGeom>
        </p:spPr>
      </p:pic>
      <p:sp>
        <p:nvSpPr>
          <p:cNvPr id="6" name="Star: 6 Points 5">
            <a:extLst>
              <a:ext uri="{FF2B5EF4-FFF2-40B4-BE49-F238E27FC236}">
                <a16:creationId xmlns:a16="http://schemas.microsoft.com/office/drawing/2014/main" xmlns="" id="{A516A517-4E80-4D0F-9F9E-54206CD9FFC8}"/>
              </a:ext>
            </a:extLst>
          </p:cNvPr>
          <p:cNvSpPr/>
          <p:nvPr/>
        </p:nvSpPr>
        <p:spPr>
          <a:xfrm>
            <a:off x="9308386" y="4798030"/>
            <a:ext cx="369870" cy="26712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ar: 6 Points 6">
            <a:extLst>
              <a:ext uri="{FF2B5EF4-FFF2-40B4-BE49-F238E27FC236}">
                <a16:creationId xmlns:a16="http://schemas.microsoft.com/office/drawing/2014/main" xmlns="" id="{AEEC8297-8C52-439C-A242-ADE4AD207336}"/>
              </a:ext>
            </a:extLst>
          </p:cNvPr>
          <p:cNvSpPr/>
          <p:nvPr/>
        </p:nvSpPr>
        <p:spPr>
          <a:xfrm>
            <a:off x="5556606" y="2628471"/>
            <a:ext cx="369870" cy="26712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6 Points 7">
            <a:extLst>
              <a:ext uri="{FF2B5EF4-FFF2-40B4-BE49-F238E27FC236}">
                <a16:creationId xmlns:a16="http://schemas.microsoft.com/office/drawing/2014/main" xmlns="" id="{E55836AF-15C3-41D3-84D3-0E319F5151AF}"/>
              </a:ext>
            </a:extLst>
          </p:cNvPr>
          <p:cNvSpPr/>
          <p:nvPr/>
        </p:nvSpPr>
        <p:spPr>
          <a:xfrm>
            <a:off x="3674723" y="2760322"/>
            <a:ext cx="369870" cy="26712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6 Points 8">
            <a:extLst>
              <a:ext uri="{FF2B5EF4-FFF2-40B4-BE49-F238E27FC236}">
                <a16:creationId xmlns:a16="http://schemas.microsoft.com/office/drawing/2014/main" xmlns="" id="{38405C74-B61B-44AF-8559-654571083186}"/>
              </a:ext>
            </a:extLst>
          </p:cNvPr>
          <p:cNvSpPr/>
          <p:nvPr/>
        </p:nvSpPr>
        <p:spPr>
          <a:xfrm>
            <a:off x="3792876" y="3027451"/>
            <a:ext cx="369870" cy="26712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xmlns="" id="{AA2FB236-2D8A-4CE9-BE27-8E7631F60BB5}"/>
              </a:ext>
            </a:extLst>
          </p:cNvPr>
          <p:cNvSpPr txBox="1"/>
          <p:nvPr/>
        </p:nvSpPr>
        <p:spPr>
          <a:xfrm>
            <a:off x="5650786" y="1713982"/>
            <a:ext cx="4897349" cy="923330"/>
          </a:xfrm>
          <a:prstGeom prst="rect">
            <a:avLst/>
          </a:prstGeom>
          <a:noFill/>
        </p:spPr>
        <p:txBody>
          <a:bodyPr wrap="square" rtlCol="0">
            <a:spAutoFit/>
          </a:bodyPr>
          <a:lstStyle/>
          <a:p>
            <a:r>
              <a:rPr lang="en-GB" dirty="0"/>
              <a:t>UK: Oxford, Sarah Blagden, Gareth Bond</a:t>
            </a:r>
          </a:p>
          <a:p>
            <a:r>
              <a:rPr lang="en-GB" dirty="0"/>
              <a:t>Manchester: Gareth Evans</a:t>
            </a:r>
          </a:p>
          <a:p>
            <a:r>
              <a:rPr lang="en-GB" dirty="0"/>
              <a:t>London: Helen Hanson</a:t>
            </a:r>
          </a:p>
        </p:txBody>
      </p:sp>
      <p:sp>
        <p:nvSpPr>
          <p:cNvPr id="12" name="TextBox 11">
            <a:extLst>
              <a:ext uri="{FF2B5EF4-FFF2-40B4-BE49-F238E27FC236}">
                <a16:creationId xmlns:a16="http://schemas.microsoft.com/office/drawing/2014/main" xmlns="" id="{810EFAF0-5561-4325-B393-56C9FEA697AF}"/>
              </a:ext>
            </a:extLst>
          </p:cNvPr>
          <p:cNvSpPr txBox="1"/>
          <p:nvPr/>
        </p:nvSpPr>
        <p:spPr>
          <a:xfrm>
            <a:off x="2621621" y="3266891"/>
            <a:ext cx="4897349" cy="646331"/>
          </a:xfrm>
          <a:prstGeom prst="rect">
            <a:avLst/>
          </a:prstGeom>
          <a:noFill/>
        </p:spPr>
        <p:txBody>
          <a:bodyPr wrap="square" rtlCol="0">
            <a:spAutoFit/>
          </a:bodyPr>
          <a:lstStyle/>
          <a:p>
            <a:r>
              <a:rPr lang="en-GB" dirty="0"/>
              <a:t>USA: NCI, Payal Khincha, Sharon Savage, Paul Hwang</a:t>
            </a:r>
          </a:p>
        </p:txBody>
      </p:sp>
      <p:sp>
        <p:nvSpPr>
          <p:cNvPr id="13" name="TextBox 12">
            <a:extLst>
              <a:ext uri="{FF2B5EF4-FFF2-40B4-BE49-F238E27FC236}">
                <a16:creationId xmlns:a16="http://schemas.microsoft.com/office/drawing/2014/main" xmlns="" id="{0AC50BFC-ADDD-40A6-AB92-1F86D4636F44}"/>
              </a:ext>
            </a:extLst>
          </p:cNvPr>
          <p:cNvSpPr txBox="1"/>
          <p:nvPr/>
        </p:nvSpPr>
        <p:spPr>
          <a:xfrm>
            <a:off x="2665286" y="2372940"/>
            <a:ext cx="2255180" cy="369332"/>
          </a:xfrm>
          <a:prstGeom prst="rect">
            <a:avLst/>
          </a:prstGeom>
          <a:noFill/>
        </p:spPr>
        <p:txBody>
          <a:bodyPr wrap="square" rtlCol="0">
            <a:spAutoFit/>
          </a:bodyPr>
          <a:lstStyle/>
          <a:p>
            <a:r>
              <a:rPr lang="en-GB" dirty="0"/>
              <a:t>Canada: David Malkin</a:t>
            </a:r>
          </a:p>
        </p:txBody>
      </p:sp>
      <p:sp>
        <p:nvSpPr>
          <p:cNvPr id="14" name="TextBox 13">
            <a:extLst>
              <a:ext uri="{FF2B5EF4-FFF2-40B4-BE49-F238E27FC236}">
                <a16:creationId xmlns:a16="http://schemas.microsoft.com/office/drawing/2014/main" xmlns="" id="{D2AD8BC6-83EC-440C-8349-CFF3F86FBB25}"/>
              </a:ext>
            </a:extLst>
          </p:cNvPr>
          <p:cNvSpPr txBox="1"/>
          <p:nvPr/>
        </p:nvSpPr>
        <p:spPr>
          <a:xfrm>
            <a:off x="7533525" y="4248238"/>
            <a:ext cx="2602367" cy="646331"/>
          </a:xfrm>
          <a:prstGeom prst="rect">
            <a:avLst/>
          </a:prstGeom>
          <a:noFill/>
        </p:spPr>
        <p:txBody>
          <a:bodyPr wrap="square" rtlCol="0">
            <a:spAutoFit/>
          </a:bodyPr>
          <a:lstStyle/>
          <a:p>
            <a:r>
              <a:rPr lang="en-GB" dirty="0"/>
              <a:t>Australia: David Thomas, Mandy Ballinger</a:t>
            </a:r>
          </a:p>
        </p:txBody>
      </p:sp>
      <p:sp>
        <p:nvSpPr>
          <p:cNvPr id="2" name="Title 1">
            <a:extLst>
              <a:ext uri="{FF2B5EF4-FFF2-40B4-BE49-F238E27FC236}">
                <a16:creationId xmlns:a16="http://schemas.microsoft.com/office/drawing/2014/main" xmlns="" id="{ACC6FBBC-EDEA-41E3-A6A5-F130C1B36B2F}"/>
              </a:ext>
            </a:extLst>
          </p:cNvPr>
          <p:cNvSpPr>
            <a:spLocks noGrp="1"/>
          </p:cNvSpPr>
          <p:nvPr>
            <p:ph type="title"/>
          </p:nvPr>
        </p:nvSpPr>
        <p:spPr>
          <a:xfrm>
            <a:off x="838199" y="119194"/>
            <a:ext cx="10515600" cy="1325563"/>
          </a:xfrm>
        </p:spPr>
        <p:txBody>
          <a:bodyPr anchor="t">
            <a:normAutofit/>
          </a:bodyPr>
          <a:lstStyle/>
          <a:p>
            <a:pPr algn="ctr"/>
            <a:r>
              <a:rPr lang="en-GB" sz="3600" b="1" dirty="0">
                <a:latin typeface="Arial" panose="020B0604020202020204" pitchFamily="34" charset="0"/>
                <a:cs typeface="Arial" panose="020B0604020202020204" pitchFamily="34" charset="0"/>
              </a:rPr>
              <a:t>The MILI study - an international initiative</a:t>
            </a:r>
          </a:p>
        </p:txBody>
      </p:sp>
      <p:cxnSp>
        <p:nvCxnSpPr>
          <p:cNvPr id="15" name="Straight Connector 14">
            <a:extLst>
              <a:ext uri="{FF2B5EF4-FFF2-40B4-BE49-F238E27FC236}">
                <a16:creationId xmlns:a16="http://schemas.microsoft.com/office/drawing/2014/main" xmlns="" id="{5B3C0382-F988-4F1E-BD9E-20FA33FA4245}"/>
              </a:ext>
            </a:extLst>
          </p:cNvPr>
          <p:cNvCxnSpPr/>
          <p:nvPr/>
        </p:nvCxnSpPr>
        <p:spPr>
          <a:xfrm>
            <a:off x="-169524" y="659464"/>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44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 xmlns:a16="http://schemas.microsoft.com/office/drawing/2014/main" id="{FB1A436B-89EC-9C45-9B35-C5286EF70643}"/>
              </a:ext>
            </a:extLst>
          </p:cNvPr>
          <p:cNvSpPr/>
          <p:nvPr/>
        </p:nvSpPr>
        <p:spPr>
          <a:xfrm>
            <a:off x="803044" y="897519"/>
            <a:ext cx="5635673" cy="2819067"/>
          </a:xfrm>
          <a:prstGeom prst="roundRect">
            <a:avLst/>
          </a:prstGeom>
          <a:solidFill>
            <a:schemeClr val="accent3">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6657054B-06FC-4347-A05D-AC5221E664AB}"/>
              </a:ext>
            </a:extLst>
          </p:cNvPr>
          <p:cNvSpPr/>
          <p:nvPr/>
        </p:nvSpPr>
        <p:spPr>
          <a:xfrm>
            <a:off x="770467" y="855133"/>
            <a:ext cx="10701866" cy="538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 xmlns:a16="http://schemas.microsoft.com/office/drawing/2014/main" id="{4928316B-1FFD-1C40-95C6-CCE507CB098D}"/>
              </a:ext>
            </a:extLst>
          </p:cNvPr>
          <p:cNvSpPr/>
          <p:nvPr/>
        </p:nvSpPr>
        <p:spPr>
          <a:xfrm>
            <a:off x="824395" y="1306845"/>
            <a:ext cx="2438400" cy="46930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NCI – FLEX metformin study</a:t>
            </a:r>
          </a:p>
        </p:txBody>
      </p:sp>
      <p:sp>
        <p:nvSpPr>
          <p:cNvPr id="11" name="TextBox 10">
            <a:extLst>
              <a:ext uri="{FF2B5EF4-FFF2-40B4-BE49-F238E27FC236}">
                <a16:creationId xmlns="" xmlns:a16="http://schemas.microsoft.com/office/drawing/2014/main" id="{C5880D07-268D-5941-B4F9-CF9599B3D379}"/>
              </a:ext>
            </a:extLst>
          </p:cNvPr>
          <p:cNvSpPr txBox="1"/>
          <p:nvPr/>
        </p:nvSpPr>
        <p:spPr>
          <a:xfrm>
            <a:off x="844922" y="413078"/>
            <a:ext cx="2379138" cy="400110"/>
          </a:xfrm>
          <a:prstGeom prst="rect">
            <a:avLst/>
          </a:prstGeom>
          <a:noFill/>
        </p:spPr>
        <p:txBody>
          <a:bodyPr wrap="square" rtlCol="0">
            <a:spAutoFit/>
          </a:bodyPr>
          <a:lstStyle/>
          <a:p>
            <a:r>
              <a:rPr lang="en-US" sz="2000" b="1" dirty="0"/>
              <a:t>Module 1 (500 pts)</a:t>
            </a:r>
          </a:p>
        </p:txBody>
      </p:sp>
      <p:sp>
        <p:nvSpPr>
          <p:cNvPr id="12" name="Rounded Rectangle 11">
            <a:extLst>
              <a:ext uri="{FF2B5EF4-FFF2-40B4-BE49-F238E27FC236}">
                <a16:creationId xmlns="" xmlns:a16="http://schemas.microsoft.com/office/drawing/2014/main" id="{05EDC101-3298-4E4B-BE48-16A9289428DF}"/>
              </a:ext>
            </a:extLst>
          </p:cNvPr>
          <p:cNvSpPr/>
          <p:nvPr/>
        </p:nvSpPr>
        <p:spPr>
          <a:xfrm>
            <a:off x="824395" y="1877003"/>
            <a:ext cx="2438400" cy="35198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UK - MILI </a:t>
            </a:r>
            <a:r>
              <a:rPr lang="en-US" sz="1100" dirty="0" err="1">
                <a:solidFill>
                  <a:schemeClr val="tx1"/>
                </a:solidFill>
              </a:rPr>
              <a:t>randomised</a:t>
            </a:r>
            <a:r>
              <a:rPr lang="en-US" sz="1100" dirty="0">
                <a:solidFill>
                  <a:schemeClr val="tx1"/>
                </a:solidFill>
              </a:rPr>
              <a:t> metformin study</a:t>
            </a:r>
            <a:endParaRPr lang="en-US" sz="1200" dirty="0">
              <a:solidFill>
                <a:schemeClr val="tx1"/>
              </a:solidFill>
            </a:endParaRPr>
          </a:p>
        </p:txBody>
      </p:sp>
      <p:sp>
        <p:nvSpPr>
          <p:cNvPr id="14" name="TextBox 13">
            <a:extLst>
              <a:ext uri="{FF2B5EF4-FFF2-40B4-BE49-F238E27FC236}">
                <a16:creationId xmlns="" xmlns:a16="http://schemas.microsoft.com/office/drawing/2014/main" id="{9F2BA50B-2086-4641-82E7-876B743762B0}"/>
              </a:ext>
            </a:extLst>
          </p:cNvPr>
          <p:cNvSpPr txBox="1"/>
          <p:nvPr/>
        </p:nvSpPr>
        <p:spPr>
          <a:xfrm>
            <a:off x="3453294" y="891391"/>
            <a:ext cx="2650067" cy="369332"/>
          </a:xfrm>
          <a:prstGeom prst="rect">
            <a:avLst/>
          </a:prstGeom>
          <a:noFill/>
        </p:spPr>
        <p:txBody>
          <a:bodyPr wrap="square" rtlCol="0">
            <a:spAutoFit/>
          </a:bodyPr>
          <a:lstStyle/>
          <a:p>
            <a:r>
              <a:rPr lang="en-US" dirty="0"/>
              <a:t>Linked translational work</a:t>
            </a:r>
          </a:p>
        </p:txBody>
      </p:sp>
      <p:sp>
        <p:nvSpPr>
          <p:cNvPr id="15" name="Rounded Rectangle 14">
            <a:extLst>
              <a:ext uri="{FF2B5EF4-FFF2-40B4-BE49-F238E27FC236}">
                <a16:creationId xmlns="" xmlns:a16="http://schemas.microsoft.com/office/drawing/2014/main" id="{3B75B2AD-9786-E74D-86D2-B334C78D0FC5}"/>
              </a:ext>
            </a:extLst>
          </p:cNvPr>
          <p:cNvSpPr/>
          <p:nvPr/>
        </p:nvSpPr>
        <p:spPr>
          <a:xfrm>
            <a:off x="824395" y="2373015"/>
            <a:ext cx="2438400" cy="35198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Australia  </a:t>
            </a:r>
            <a:r>
              <a:rPr lang="en-US" sz="1100" dirty="0" err="1">
                <a:solidFill>
                  <a:schemeClr val="tx1"/>
                </a:solidFill>
              </a:rPr>
              <a:t>randomised</a:t>
            </a:r>
            <a:r>
              <a:rPr lang="en-US" sz="1100" dirty="0">
                <a:solidFill>
                  <a:schemeClr val="tx1"/>
                </a:solidFill>
              </a:rPr>
              <a:t> metformin study</a:t>
            </a:r>
            <a:endParaRPr lang="en-US" sz="1200" dirty="0">
              <a:solidFill>
                <a:schemeClr val="tx1"/>
              </a:solidFill>
            </a:endParaRPr>
          </a:p>
        </p:txBody>
      </p:sp>
      <p:sp>
        <p:nvSpPr>
          <p:cNvPr id="17" name="Rounded Rectangle 16">
            <a:extLst>
              <a:ext uri="{FF2B5EF4-FFF2-40B4-BE49-F238E27FC236}">
                <a16:creationId xmlns="" xmlns:a16="http://schemas.microsoft.com/office/drawing/2014/main" id="{0768D53C-A98F-7B45-A6D2-11BBDEFB6FEC}"/>
              </a:ext>
            </a:extLst>
          </p:cNvPr>
          <p:cNvSpPr/>
          <p:nvPr/>
        </p:nvSpPr>
        <p:spPr>
          <a:xfrm>
            <a:off x="804285" y="2843799"/>
            <a:ext cx="2438400" cy="51324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Canadian pediatric </a:t>
            </a:r>
            <a:r>
              <a:rPr lang="en-US" sz="1100" dirty="0" err="1">
                <a:solidFill>
                  <a:schemeClr val="tx1"/>
                </a:solidFill>
              </a:rPr>
              <a:t>randomised</a:t>
            </a:r>
            <a:r>
              <a:rPr lang="en-US" sz="1100" dirty="0">
                <a:solidFill>
                  <a:schemeClr val="tx1"/>
                </a:solidFill>
              </a:rPr>
              <a:t> metformin study</a:t>
            </a:r>
            <a:endParaRPr lang="en-US" sz="1200" dirty="0">
              <a:solidFill>
                <a:schemeClr val="tx1"/>
              </a:solidFill>
            </a:endParaRPr>
          </a:p>
        </p:txBody>
      </p:sp>
      <p:sp>
        <p:nvSpPr>
          <p:cNvPr id="18" name="TextBox 17">
            <a:extLst>
              <a:ext uri="{FF2B5EF4-FFF2-40B4-BE49-F238E27FC236}">
                <a16:creationId xmlns="" xmlns:a16="http://schemas.microsoft.com/office/drawing/2014/main" id="{D0D63864-80A7-A542-8CA4-870CFC16C0AC}"/>
              </a:ext>
            </a:extLst>
          </p:cNvPr>
          <p:cNvSpPr txBox="1"/>
          <p:nvPr/>
        </p:nvSpPr>
        <p:spPr>
          <a:xfrm>
            <a:off x="8474025" y="1346883"/>
            <a:ext cx="2650067" cy="369332"/>
          </a:xfrm>
          <a:prstGeom prst="rect">
            <a:avLst/>
          </a:prstGeom>
          <a:noFill/>
        </p:spPr>
        <p:txBody>
          <a:bodyPr wrap="square" rtlCol="0">
            <a:spAutoFit/>
          </a:bodyPr>
          <a:lstStyle/>
          <a:p>
            <a:pPr algn="ctr"/>
            <a:r>
              <a:rPr lang="en-US" dirty="0"/>
              <a:t>Outcome</a:t>
            </a:r>
          </a:p>
        </p:txBody>
      </p:sp>
      <p:cxnSp>
        <p:nvCxnSpPr>
          <p:cNvPr id="20" name="Straight Arrow Connector 19">
            <a:extLst>
              <a:ext uri="{FF2B5EF4-FFF2-40B4-BE49-F238E27FC236}">
                <a16:creationId xmlns="" xmlns:a16="http://schemas.microsoft.com/office/drawing/2014/main" id="{62F0ED3F-20D6-D64B-BD6D-EC5590BC537B}"/>
              </a:ext>
            </a:extLst>
          </p:cNvPr>
          <p:cNvCxnSpPr>
            <a:cxnSpLocks/>
            <a:stCxn id="10" idx="3"/>
          </p:cNvCxnSpPr>
          <p:nvPr/>
        </p:nvCxnSpPr>
        <p:spPr>
          <a:xfrm>
            <a:off x="3262795" y="1541500"/>
            <a:ext cx="2569631" cy="5321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a:extLst>
              <a:ext uri="{FF2B5EF4-FFF2-40B4-BE49-F238E27FC236}">
                <a16:creationId xmlns="" xmlns:a16="http://schemas.microsoft.com/office/drawing/2014/main" id="{3DF11730-C051-0946-8831-625B75F65354}"/>
              </a:ext>
            </a:extLst>
          </p:cNvPr>
          <p:cNvSpPr/>
          <p:nvPr/>
        </p:nvSpPr>
        <p:spPr>
          <a:xfrm>
            <a:off x="850902" y="5220264"/>
            <a:ext cx="1921933" cy="57573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 II of drug X</a:t>
            </a:r>
          </a:p>
        </p:txBody>
      </p:sp>
      <p:sp>
        <p:nvSpPr>
          <p:cNvPr id="22" name="Rounded Rectangle 21">
            <a:extLst>
              <a:ext uri="{FF2B5EF4-FFF2-40B4-BE49-F238E27FC236}">
                <a16:creationId xmlns="" xmlns:a16="http://schemas.microsoft.com/office/drawing/2014/main" id="{D546B6EA-05C7-4F4A-8902-2F968EB832A9}"/>
              </a:ext>
            </a:extLst>
          </p:cNvPr>
          <p:cNvSpPr/>
          <p:nvPr/>
        </p:nvSpPr>
        <p:spPr>
          <a:xfrm>
            <a:off x="8813798" y="1983162"/>
            <a:ext cx="2438400" cy="6389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Fast-tracked approval for metformin as Standard of Care</a:t>
            </a:r>
          </a:p>
        </p:txBody>
      </p:sp>
      <p:cxnSp>
        <p:nvCxnSpPr>
          <p:cNvPr id="36" name="Elbow Connector 35">
            <a:extLst>
              <a:ext uri="{FF2B5EF4-FFF2-40B4-BE49-F238E27FC236}">
                <a16:creationId xmlns="" xmlns:a16="http://schemas.microsoft.com/office/drawing/2014/main" id="{D63D53E9-766E-6545-BF7C-F011373FC279}"/>
              </a:ext>
            </a:extLst>
          </p:cNvPr>
          <p:cNvCxnSpPr>
            <a:cxnSpLocks/>
          </p:cNvCxnSpPr>
          <p:nvPr/>
        </p:nvCxnSpPr>
        <p:spPr>
          <a:xfrm rot="16200000" flipH="1">
            <a:off x="6473304" y="2857809"/>
            <a:ext cx="2128976" cy="1024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a:extLst>
              <a:ext uri="{FF2B5EF4-FFF2-40B4-BE49-F238E27FC236}">
                <a16:creationId xmlns="" xmlns:a16="http://schemas.microsoft.com/office/drawing/2014/main" id="{8FEB356A-D513-DB43-BEC2-A18DD5A65F56}"/>
              </a:ext>
            </a:extLst>
          </p:cNvPr>
          <p:cNvSpPr/>
          <p:nvPr/>
        </p:nvSpPr>
        <p:spPr>
          <a:xfrm>
            <a:off x="3391908" y="1317599"/>
            <a:ext cx="2669117" cy="4279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Dose-finding, PBMCs, circulating markers, gut microbiota, mitochondrial DNA</a:t>
            </a:r>
          </a:p>
        </p:txBody>
      </p:sp>
      <p:sp>
        <p:nvSpPr>
          <p:cNvPr id="40" name="Rounded Rectangle 39">
            <a:extLst>
              <a:ext uri="{FF2B5EF4-FFF2-40B4-BE49-F238E27FC236}">
                <a16:creationId xmlns="" xmlns:a16="http://schemas.microsoft.com/office/drawing/2014/main" id="{DFC54C73-2535-AB48-9857-81064B33C7B6}"/>
              </a:ext>
            </a:extLst>
          </p:cNvPr>
          <p:cNvSpPr/>
          <p:nvPr/>
        </p:nvSpPr>
        <p:spPr>
          <a:xfrm>
            <a:off x="3440593" y="1913956"/>
            <a:ext cx="2633129" cy="37417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Mitochondrial functioning in PBMCs, P53 variants and outcome, circulating biomarkers, PET </a:t>
            </a:r>
            <a:r>
              <a:rPr lang="en-US" sz="1000" dirty="0" err="1">
                <a:solidFill>
                  <a:schemeClr val="tx1"/>
                </a:solidFill>
              </a:rPr>
              <a:t>substudy</a:t>
            </a:r>
            <a:endParaRPr lang="en-US" sz="1000" dirty="0">
              <a:solidFill>
                <a:schemeClr val="tx1"/>
              </a:solidFill>
            </a:endParaRPr>
          </a:p>
        </p:txBody>
      </p:sp>
      <p:cxnSp>
        <p:nvCxnSpPr>
          <p:cNvPr id="41" name="Straight Arrow Connector 40">
            <a:extLst>
              <a:ext uri="{FF2B5EF4-FFF2-40B4-BE49-F238E27FC236}">
                <a16:creationId xmlns="" xmlns:a16="http://schemas.microsoft.com/office/drawing/2014/main" id="{9E5F35DE-7AC2-DB42-9698-A3F762567AE8}"/>
              </a:ext>
            </a:extLst>
          </p:cNvPr>
          <p:cNvCxnSpPr>
            <a:cxnSpLocks/>
          </p:cNvCxnSpPr>
          <p:nvPr/>
        </p:nvCxnSpPr>
        <p:spPr>
          <a:xfrm>
            <a:off x="3220460" y="2121816"/>
            <a:ext cx="296334" cy="858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Rounded Rectangle 42">
            <a:extLst>
              <a:ext uri="{FF2B5EF4-FFF2-40B4-BE49-F238E27FC236}">
                <a16:creationId xmlns="" xmlns:a16="http://schemas.microsoft.com/office/drawing/2014/main" id="{5F896B91-BC41-2243-B86C-F1E42274C0F8}"/>
              </a:ext>
            </a:extLst>
          </p:cNvPr>
          <p:cNvSpPr/>
          <p:nvPr/>
        </p:nvSpPr>
        <p:spPr>
          <a:xfrm>
            <a:off x="3427894" y="2398732"/>
            <a:ext cx="2633129" cy="35198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TBA</a:t>
            </a:r>
          </a:p>
        </p:txBody>
      </p:sp>
      <p:cxnSp>
        <p:nvCxnSpPr>
          <p:cNvPr id="44" name="Straight Arrow Connector 43">
            <a:extLst>
              <a:ext uri="{FF2B5EF4-FFF2-40B4-BE49-F238E27FC236}">
                <a16:creationId xmlns="" xmlns:a16="http://schemas.microsoft.com/office/drawing/2014/main" id="{29A2EAE9-D18B-D741-B361-20A3A94D6D6B}"/>
              </a:ext>
            </a:extLst>
          </p:cNvPr>
          <p:cNvCxnSpPr>
            <a:cxnSpLocks/>
          </p:cNvCxnSpPr>
          <p:nvPr/>
        </p:nvCxnSpPr>
        <p:spPr>
          <a:xfrm>
            <a:off x="3220460" y="2613484"/>
            <a:ext cx="296334" cy="858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45" name="Rounded Rectangle 44">
            <a:extLst>
              <a:ext uri="{FF2B5EF4-FFF2-40B4-BE49-F238E27FC236}">
                <a16:creationId xmlns="" xmlns:a16="http://schemas.microsoft.com/office/drawing/2014/main" id="{5E3E2E14-5389-C949-AB88-0AC2C26D295F}"/>
              </a:ext>
            </a:extLst>
          </p:cNvPr>
          <p:cNvSpPr/>
          <p:nvPr/>
        </p:nvSpPr>
        <p:spPr>
          <a:xfrm>
            <a:off x="3440593" y="2884785"/>
            <a:ext cx="2654299" cy="35198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TBA</a:t>
            </a:r>
          </a:p>
        </p:txBody>
      </p:sp>
      <p:cxnSp>
        <p:nvCxnSpPr>
          <p:cNvPr id="46" name="Straight Arrow Connector 45">
            <a:extLst>
              <a:ext uri="{FF2B5EF4-FFF2-40B4-BE49-F238E27FC236}">
                <a16:creationId xmlns="" xmlns:a16="http://schemas.microsoft.com/office/drawing/2014/main" id="{D79FA02F-DE4F-B647-B418-C67A23FD9F98}"/>
              </a:ext>
            </a:extLst>
          </p:cNvPr>
          <p:cNvCxnSpPr>
            <a:cxnSpLocks/>
          </p:cNvCxnSpPr>
          <p:nvPr/>
        </p:nvCxnSpPr>
        <p:spPr>
          <a:xfrm>
            <a:off x="3207761" y="3079168"/>
            <a:ext cx="296334" cy="858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9EF337E9-B10E-AF41-B45F-156C5A20D7DF}"/>
              </a:ext>
            </a:extLst>
          </p:cNvPr>
          <p:cNvCxnSpPr>
            <a:cxnSpLocks/>
          </p:cNvCxnSpPr>
          <p:nvPr/>
        </p:nvCxnSpPr>
        <p:spPr>
          <a:xfrm>
            <a:off x="6179559" y="1311282"/>
            <a:ext cx="0" cy="176247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 xmlns:a16="http://schemas.microsoft.com/office/drawing/2014/main" id="{3F409AA9-B665-7648-B35D-68962F900BF9}"/>
              </a:ext>
            </a:extLst>
          </p:cNvPr>
          <p:cNvCxnSpPr>
            <a:cxnSpLocks/>
            <a:endCxn id="22" idx="1"/>
          </p:cNvCxnSpPr>
          <p:nvPr/>
        </p:nvCxnSpPr>
        <p:spPr>
          <a:xfrm flipV="1">
            <a:off x="6179559" y="2302615"/>
            <a:ext cx="2634239" cy="27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ounded Rectangle 54">
            <a:extLst>
              <a:ext uri="{FF2B5EF4-FFF2-40B4-BE49-F238E27FC236}">
                <a16:creationId xmlns="" xmlns:a16="http://schemas.microsoft.com/office/drawing/2014/main" id="{C0DE6126-8C0A-B04E-8887-C727015F0F9E}"/>
              </a:ext>
            </a:extLst>
          </p:cNvPr>
          <p:cNvSpPr/>
          <p:nvPr/>
        </p:nvSpPr>
        <p:spPr>
          <a:xfrm>
            <a:off x="3132668" y="5222531"/>
            <a:ext cx="2539999" cy="57573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Collaborative phase III study of drug X</a:t>
            </a:r>
          </a:p>
        </p:txBody>
      </p:sp>
      <p:cxnSp>
        <p:nvCxnSpPr>
          <p:cNvPr id="57" name="Straight Arrow Connector 56">
            <a:extLst>
              <a:ext uri="{FF2B5EF4-FFF2-40B4-BE49-F238E27FC236}">
                <a16:creationId xmlns="" xmlns:a16="http://schemas.microsoft.com/office/drawing/2014/main" id="{3BCB6657-F43E-2746-AD69-FD729651B8CE}"/>
              </a:ext>
            </a:extLst>
          </p:cNvPr>
          <p:cNvCxnSpPr>
            <a:cxnSpLocks/>
            <a:stCxn id="21" idx="3"/>
            <a:endCxn id="55" idx="1"/>
          </p:cNvCxnSpPr>
          <p:nvPr/>
        </p:nvCxnSpPr>
        <p:spPr>
          <a:xfrm>
            <a:off x="2772835" y="5508131"/>
            <a:ext cx="359833" cy="2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ounded Rectangle 59">
            <a:extLst>
              <a:ext uri="{FF2B5EF4-FFF2-40B4-BE49-F238E27FC236}">
                <a16:creationId xmlns="" xmlns:a16="http://schemas.microsoft.com/office/drawing/2014/main" id="{C06DBEDA-FE51-CD4E-81B3-F2D17B6B8230}"/>
              </a:ext>
            </a:extLst>
          </p:cNvPr>
          <p:cNvSpPr/>
          <p:nvPr/>
        </p:nvSpPr>
        <p:spPr>
          <a:xfrm>
            <a:off x="6049432" y="5220264"/>
            <a:ext cx="2539999" cy="57573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Linked translational work</a:t>
            </a:r>
          </a:p>
        </p:txBody>
      </p:sp>
      <p:cxnSp>
        <p:nvCxnSpPr>
          <p:cNvPr id="61" name="Straight Arrow Connector 60">
            <a:extLst>
              <a:ext uri="{FF2B5EF4-FFF2-40B4-BE49-F238E27FC236}">
                <a16:creationId xmlns="" xmlns:a16="http://schemas.microsoft.com/office/drawing/2014/main" id="{37BBA5BF-A9D3-9B40-8542-DD39E207DA53}"/>
              </a:ext>
            </a:extLst>
          </p:cNvPr>
          <p:cNvCxnSpPr>
            <a:cxnSpLocks/>
          </p:cNvCxnSpPr>
          <p:nvPr/>
        </p:nvCxnSpPr>
        <p:spPr>
          <a:xfrm>
            <a:off x="5655734" y="5488660"/>
            <a:ext cx="359833" cy="2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 xmlns:a16="http://schemas.microsoft.com/office/drawing/2014/main" id="{E0657920-DC50-6941-9EC0-918C6F75B812}"/>
              </a:ext>
            </a:extLst>
          </p:cNvPr>
          <p:cNvSpPr txBox="1"/>
          <p:nvPr/>
        </p:nvSpPr>
        <p:spPr>
          <a:xfrm>
            <a:off x="10210796" y="6523168"/>
            <a:ext cx="3048004" cy="261610"/>
          </a:xfrm>
          <a:prstGeom prst="rect">
            <a:avLst/>
          </a:prstGeom>
          <a:noFill/>
        </p:spPr>
        <p:txBody>
          <a:bodyPr wrap="square" rtlCol="0">
            <a:spAutoFit/>
          </a:bodyPr>
          <a:lstStyle/>
          <a:p>
            <a:r>
              <a:rPr lang="en-US" sz="1100" dirty="0"/>
              <a:t>Sarah Blagden – Oxford ECMC</a:t>
            </a:r>
          </a:p>
        </p:txBody>
      </p:sp>
      <p:sp>
        <p:nvSpPr>
          <p:cNvPr id="37" name="Rounded Rectangle 36">
            <a:extLst>
              <a:ext uri="{FF2B5EF4-FFF2-40B4-BE49-F238E27FC236}">
                <a16:creationId xmlns="" xmlns:a16="http://schemas.microsoft.com/office/drawing/2014/main" id="{06AACF38-5395-594C-B020-4AAB86F8F6B6}"/>
              </a:ext>
            </a:extLst>
          </p:cNvPr>
          <p:cNvSpPr/>
          <p:nvPr/>
        </p:nvSpPr>
        <p:spPr>
          <a:xfrm>
            <a:off x="8762999" y="5220264"/>
            <a:ext cx="2539999" cy="57573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Fast-tracked approval path</a:t>
            </a:r>
          </a:p>
        </p:txBody>
      </p:sp>
      <p:cxnSp>
        <p:nvCxnSpPr>
          <p:cNvPr id="42" name="Straight Arrow Connector 41">
            <a:extLst>
              <a:ext uri="{FF2B5EF4-FFF2-40B4-BE49-F238E27FC236}">
                <a16:creationId xmlns="" xmlns:a16="http://schemas.microsoft.com/office/drawing/2014/main" id="{B7EF0724-F796-354F-A78D-85CA361EC60B}"/>
              </a:ext>
            </a:extLst>
          </p:cNvPr>
          <p:cNvCxnSpPr/>
          <p:nvPr/>
        </p:nvCxnSpPr>
        <p:spPr>
          <a:xfrm>
            <a:off x="8585197" y="5508130"/>
            <a:ext cx="1693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ounded Rectangle 52">
            <a:extLst>
              <a:ext uri="{FF2B5EF4-FFF2-40B4-BE49-F238E27FC236}">
                <a16:creationId xmlns="" xmlns:a16="http://schemas.microsoft.com/office/drawing/2014/main" id="{D336530E-BD00-E74D-9264-DB43B18027F6}"/>
              </a:ext>
            </a:extLst>
          </p:cNvPr>
          <p:cNvSpPr/>
          <p:nvPr/>
        </p:nvSpPr>
        <p:spPr>
          <a:xfrm>
            <a:off x="803044" y="4397100"/>
            <a:ext cx="7790619" cy="1785946"/>
          </a:xfrm>
          <a:prstGeom prst="roundRect">
            <a:avLst/>
          </a:prstGeom>
          <a:solidFill>
            <a:schemeClr val="accent3">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 xmlns:a16="http://schemas.microsoft.com/office/drawing/2014/main" id="{B6E80780-B114-AF40-91C7-4EBBB171E4E4}"/>
              </a:ext>
            </a:extLst>
          </p:cNvPr>
          <p:cNvSpPr txBox="1"/>
          <p:nvPr/>
        </p:nvSpPr>
        <p:spPr>
          <a:xfrm>
            <a:off x="803044" y="4034537"/>
            <a:ext cx="2379138" cy="400110"/>
          </a:xfrm>
          <a:prstGeom prst="rect">
            <a:avLst/>
          </a:prstGeom>
          <a:noFill/>
        </p:spPr>
        <p:txBody>
          <a:bodyPr wrap="square" rtlCol="0">
            <a:spAutoFit/>
          </a:bodyPr>
          <a:lstStyle/>
          <a:p>
            <a:r>
              <a:rPr lang="en-US" sz="2000" b="1" dirty="0"/>
              <a:t>Modules 2 onwards</a:t>
            </a:r>
          </a:p>
        </p:txBody>
      </p:sp>
    </p:spTree>
    <p:extLst>
      <p:ext uri="{BB962C8B-B14F-4D97-AF65-F5344CB8AC3E}">
        <p14:creationId xmlns:p14="http://schemas.microsoft.com/office/powerpoint/2010/main" val="2030400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a:t>
            </a:r>
            <a:r>
              <a:rPr lang="en-GB" dirty="0"/>
              <a:t>1 -LFS Study:</a:t>
            </a:r>
            <a:br>
              <a:rPr lang="en-GB" dirty="0"/>
            </a:br>
            <a:endParaRPr lang="en-GB" dirty="0"/>
          </a:p>
        </p:txBody>
      </p:sp>
      <p:sp>
        <p:nvSpPr>
          <p:cNvPr id="3" name="Content Placeholder 2"/>
          <p:cNvSpPr>
            <a:spLocks noGrp="1"/>
          </p:cNvSpPr>
          <p:nvPr>
            <p:ph idx="1"/>
          </p:nvPr>
        </p:nvSpPr>
        <p:spPr>
          <a:xfrm>
            <a:off x="290557" y="1418602"/>
            <a:ext cx="11063243" cy="4758361"/>
          </a:xfrm>
        </p:spPr>
        <p:txBody>
          <a:bodyPr>
            <a:normAutofit/>
          </a:bodyPr>
          <a:lstStyle/>
          <a:p>
            <a:r>
              <a:rPr lang="en-GB" dirty="0" smtClean="0"/>
              <a:t>For </a:t>
            </a:r>
            <a:r>
              <a:rPr lang="en-GB" dirty="0"/>
              <a:t>Module 1, we aim to </a:t>
            </a:r>
            <a:r>
              <a:rPr lang="en-GB" dirty="0" err="1"/>
              <a:t>enroll</a:t>
            </a:r>
            <a:r>
              <a:rPr lang="en-GB" dirty="0"/>
              <a:t> 500 participants with “true” LFS  - i.e. those carrying pathogenic </a:t>
            </a:r>
            <a:r>
              <a:rPr lang="en-GB" i="1" dirty="0" smtClean="0"/>
              <a:t>TP53</a:t>
            </a:r>
            <a:r>
              <a:rPr lang="en-GB" dirty="0" smtClean="0"/>
              <a:t> mutations</a:t>
            </a:r>
            <a:r>
              <a:rPr lang="en-GB" dirty="0"/>
              <a:t>. They will be identified through regional genetics clinics. Participants will be randomized 1:1 to metformin or patients’ choice (aspirin, multivitamins </a:t>
            </a:r>
            <a:r>
              <a:rPr lang="en-GB" dirty="0" err="1"/>
              <a:t>etc</a:t>
            </a:r>
            <a:r>
              <a:rPr lang="en-GB" dirty="0"/>
              <a:t>). Those in the active arm will remain on metformin for up to 5 years. Patients will undergo yearly whole body and brain MRI (now standard of care) and colonoscopies as well as regular serological, haematological and toxicity assessments. A primary objective will be comparison of cancer incidence within 2 years in investigation (metformin) versus control (patients’ choice) arms of study. Cancer incidence at later </a:t>
            </a:r>
            <a:r>
              <a:rPr lang="en-GB" dirty="0" err="1"/>
              <a:t>timepoints</a:t>
            </a:r>
            <a:r>
              <a:rPr lang="en-GB" dirty="0"/>
              <a:t>, disease-free and overall survival and health economic endpoints are included.</a:t>
            </a:r>
          </a:p>
          <a:p>
            <a:endParaRPr lang="en-GB" dirty="0"/>
          </a:p>
        </p:txBody>
      </p:sp>
    </p:spTree>
    <p:extLst>
      <p:ext uri="{BB962C8B-B14F-4D97-AF65-F5344CB8AC3E}">
        <p14:creationId xmlns:p14="http://schemas.microsoft.com/office/powerpoint/2010/main" val="1029911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284" y="177117"/>
            <a:ext cx="10515600" cy="1325563"/>
          </a:xfrm>
        </p:spPr>
        <p:txBody>
          <a:bodyPr/>
          <a:lstStyle/>
          <a:p>
            <a:r>
              <a:rPr lang="en-GB" dirty="0" smtClean="0"/>
              <a:t>Aims and objectives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9517568"/>
              </p:ext>
            </p:extLst>
          </p:nvPr>
        </p:nvGraphicFramePr>
        <p:xfrm>
          <a:off x="59821" y="3177312"/>
          <a:ext cx="12028918" cy="4301343"/>
        </p:xfrm>
        <a:graphic>
          <a:graphicData uri="http://schemas.openxmlformats.org/drawingml/2006/table">
            <a:tbl>
              <a:tblPr firstRow="1" firstCol="1" bandRow="1">
                <a:tableStyleId>{5C22544A-7EE6-4342-B048-85BDC9FD1C3A}</a:tableStyleId>
              </a:tblPr>
              <a:tblGrid>
                <a:gridCol w="1883270"/>
                <a:gridCol w="4332271"/>
                <a:gridCol w="5813377"/>
              </a:tblGrid>
              <a:tr h="0">
                <a:tc>
                  <a:txBody>
                    <a:bodyPr/>
                    <a:lstStyle/>
                    <a:p>
                      <a:pPr>
                        <a:spcAft>
                          <a:spcPts val="0"/>
                        </a:spcAft>
                      </a:pPr>
                      <a:r>
                        <a:rPr lang="en-US" sz="1200">
                          <a:effectLst/>
                        </a:rPr>
                        <a:t> </a:t>
                      </a:r>
                      <a:endParaRPr lang="en-GB" sz="1200">
                        <a:effectLst/>
                        <a:latin typeface="Calibri"/>
                        <a:ea typeface="Calibri"/>
                        <a:cs typeface="Times New Roman"/>
                      </a:endParaRPr>
                    </a:p>
                  </a:txBody>
                  <a:tcPr marL="68580" marR="68580" marT="0" marB="0"/>
                </a:tc>
                <a:tc>
                  <a:txBody>
                    <a:bodyPr/>
                    <a:lstStyle/>
                    <a:p>
                      <a:pPr>
                        <a:spcAft>
                          <a:spcPts val="0"/>
                        </a:spcAft>
                      </a:pPr>
                      <a:r>
                        <a:rPr lang="en-US" sz="3600">
                          <a:effectLst/>
                        </a:rPr>
                        <a:t>Objectives</a:t>
                      </a:r>
                      <a:endParaRPr lang="en-GB" sz="3600">
                        <a:effectLst/>
                        <a:latin typeface="Calibri"/>
                        <a:ea typeface="Calibri"/>
                        <a:cs typeface="Times New Roman"/>
                      </a:endParaRPr>
                    </a:p>
                  </a:txBody>
                  <a:tcPr marL="68580" marR="68580" marT="0" marB="0"/>
                </a:tc>
                <a:tc>
                  <a:txBody>
                    <a:bodyPr/>
                    <a:lstStyle/>
                    <a:p>
                      <a:pPr>
                        <a:spcAft>
                          <a:spcPts val="0"/>
                        </a:spcAft>
                      </a:pPr>
                      <a:r>
                        <a:rPr lang="en-US" sz="3600" dirty="0">
                          <a:effectLst/>
                        </a:rPr>
                        <a:t>Endpoints</a:t>
                      </a:r>
                      <a:endParaRPr lang="en-GB" sz="3600" dirty="0">
                        <a:effectLst/>
                        <a:latin typeface="Calibri"/>
                        <a:ea typeface="Calibri"/>
                        <a:cs typeface="Times New Roman"/>
                      </a:endParaRPr>
                    </a:p>
                  </a:txBody>
                  <a:tcPr marL="68580" marR="68580" marT="0" marB="0"/>
                </a:tc>
              </a:tr>
              <a:tr h="3752703">
                <a:tc>
                  <a:txBody>
                    <a:bodyPr/>
                    <a:lstStyle/>
                    <a:p>
                      <a:pPr>
                        <a:spcAft>
                          <a:spcPts val="0"/>
                        </a:spcAft>
                      </a:pPr>
                      <a:r>
                        <a:rPr lang="en-US" sz="2800">
                          <a:effectLst/>
                        </a:rPr>
                        <a:t>Primary</a:t>
                      </a:r>
                      <a:endParaRPr lang="en-GB" sz="2800">
                        <a:effectLst/>
                        <a:latin typeface="Calibri"/>
                        <a:ea typeface="Calibri"/>
                        <a:cs typeface="Times New Roman"/>
                      </a:endParaRPr>
                    </a:p>
                  </a:txBody>
                  <a:tcPr marL="68580" marR="68580" marT="0" marB="0"/>
                </a:tc>
                <a:tc>
                  <a:txBody>
                    <a:bodyPr/>
                    <a:lstStyle/>
                    <a:p>
                      <a:pPr>
                        <a:spcAft>
                          <a:spcPts val="0"/>
                        </a:spcAft>
                      </a:pPr>
                      <a:r>
                        <a:rPr lang="en-GB" sz="2800">
                          <a:effectLst/>
                        </a:rPr>
                        <a:t>Cancer incidence within 2 years in investigation (metformin) versus control (participant’s choice) arm of study</a:t>
                      </a:r>
                      <a:endParaRPr lang="en-GB" sz="2800">
                        <a:effectLst/>
                        <a:latin typeface="Calibri"/>
                        <a:ea typeface="Calibri"/>
                        <a:cs typeface="Times New Roman"/>
                      </a:endParaRPr>
                    </a:p>
                  </a:txBody>
                  <a:tcPr marL="68580" marR="68580" marT="0" marB="0"/>
                </a:tc>
                <a:tc>
                  <a:txBody>
                    <a:bodyPr/>
                    <a:lstStyle/>
                    <a:p>
                      <a:pPr>
                        <a:spcAft>
                          <a:spcPts val="0"/>
                        </a:spcAft>
                      </a:pPr>
                      <a:r>
                        <a:rPr lang="en-GB" sz="2800" dirty="0">
                          <a:effectLst/>
                        </a:rPr>
                        <a:t>Number of scan-detected or clinically-detected cancers identified during study participation within 24 months of randomisation (this does not include cancers detected at baseline)</a:t>
                      </a:r>
                    </a:p>
                    <a:p>
                      <a:pPr>
                        <a:spcAft>
                          <a:spcPts val="0"/>
                        </a:spcAft>
                      </a:pPr>
                      <a:r>
                        <a:rPr lang="en-US" sz="2800" dirty="0">
                          <a:effectLst/>
                        </a:rPr>
                        <a:t> </a:t>
                      </a:r>
                      <a:endParaRPr lang="en-GB" sz="2800" dirty="0">
                        <a:effectLst/>
                        <a:latin typeface="Calibri"/>
                        <a:ea typeface="Calibri"/>
                        <a:cs typeface="Times New Roman"/>
                      </a:endParaRPr>
                    </a:p>
                  </a:txBody>
                  <a:tcPr marL="68580" marR="68580" marT="0" marB="0"/>
                </a:tc>
              </a:tr>
            </a:tbl>
          </a:graphicData>
        </a:graphic>
      </p:graphicFrame>
      <p:sp>
        <p:nvSpPr>
          <p:cNvPr id="5" name="TextBox 4"/>
          <p:cNvSpPr txBox="1"/>
          <p:nvPr/>
        </p:nvSpPr>
        <p:spPr>
          <a:xfrm>
            <a:off x="-76911" y="1316052"/>
            <a:ext cx="18710044" cy="1569660"/>
          </a:xfrm>
          <a:prstGeom prst="rect">
            <a:avLst/>
          </a:prstGeom>
          <a:noFill/>
        </p:spPr>
        <p:txBody>
          <a:bodyPr wrap="square" rtlCol="0">
            <a:spAutoFit/>
          </a:bodyPr>
          <a:lstStyle/>
          <a:p>
            <a:r>
              <a:rPr lang="en-GB" sz="3200" dirty="0"/>
              <a:t>The aim of Module 2 is to evaluate whether metformin is better than </a:t>
            </a:r>
            <a:endParaRPr lang="en-GB" sz="3200" dirty="0" smtClean="0"/>
          </a:p>
          <a:p>
            <a:r>
              <a:rPr lang="en-GB" sz="3200" dirty="0" smtClean="0"/>
              <a:t>participant’s </a:t>
            </a:r>
            <a:r>
              <a:rPr lang="en-GB" sz="3200" dirty="0"/>
              <a:t>choice at preventing or </a:t>
            </a:r>
            <a:r>
              <a:rPr lang="en-GB" sz="3200" dirty="0" smtClean="0"/>
              <a:t>delaying </a:t>
            </a:r>
            <a:r>
              <a:rPr lang="en-GB" sz="3200" dirty="0"/>
              <a:t>the onset of cancer in </a:t>
            </a:r>
            <a:endParaRPr lang="en-GB" sz="3200" dirty="0" smtClean="0"/>
          </a:p>
          <a:p>
            <a:r>
              <a:rPr lang="en-GB" sz="3200" dirty="0" smtClean="0"/>
              <a:t>people </a:t>
            </a:r>
            <a:r>
              <a:rPr lang="en-GB" sz="3200" dirty="0"/>
              <a:t>with Li </a:t>
            </a:r>
            <a:r>
              <a:rPr lang="en-GB" sz="3200" dirty="0" err="1"/>
              <a:t>Fraumeni</a:t>
            </a:r>
            <a:r>
              <a:rPr lang="en-GB" sz="3200" dirty="0"/>
              <a:t> Syndrome bearing class </a:t>
            </a:r>
            <a:r>
              <a:rPr lang="en-GB" sz="3200" dirty="0" smtClean="0"/>
              <a:t>4+ </a:t>
            </a:r>
            <a:r>
              <a:rPr lang="en-GB" sz="3200" dirty="0"/>
              <a:t>pathogenic mutations.</a:t>
            </a:r>
          </a:p>
        </p:txBody>
      </p:sp>
    </p:spTree>
    <p:extLst>
      <p:ext uri="{BB962C8B-B14F-4D97-AF65-F5344CB8AC3E}">
        <p14:creationId xmlns:p14="http://schemas.microsoft.com/office/powerpoint/2010/main" val="1080853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284" y="177117"/>
            <a:ext cx="10515600" cy="1325563"/>
          </a:xfrm>
        </p:spPr>
        <p:txBody>
          <a:bodyPr/>
          <a:lstStyle/>
          <a:p>
            <a:r>
              <a:rPr lang="en-GB" dirty="0" smtClean="0"/>
              <a:t>Aims and objectives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671656"/>
              </p:ext>
            </p:extLst>
          </p:nvPr>
        </p:nvGraphicFramePr>
        <p:xfrm>
          <a:off x="358923" y="1502680"/>
          <a:ext cx="11468456" cy="3657600"/>
        </p:xfrm>
        <a:graphic>
          <a:graphicData uri="http://schemas.openxmlformats.org/drawingml/2006/table">
            <a:tbl>
              <a:tblPr firstRow="1" firstCol="1" bandRow="1">
                <a:tableStyleId>{5C22544A-7EE6-4342-B048-85BDC9FD1C3A}</a:tableStyleId>
              </a:tblPr>
              <a:tblGrid>
                <a:gridCol w="1795523"/>
                <a:gridCol w="4130419"/>
                <a:gridCol w="5542514"/>
              </a:tblGrid>
              <a:tr h="2034704">
                <a:tc>
                  <a:txBody>
                    <a:bodyPr/>
                    <a:lstStyle/>
                    <a:p>
                      <a:pPr>
                        <a:spcAft>
                          <a:spcPts val="0"/>
                        </a:spcAft>
                      </a:pPr>
                      <a:r>
                        <a:rPr lang="en-US" sz="2400" dirty="0">
                          <a:effectLst/>
                        </a:rPr>
                        <a:t>Secondary</a:t>
                      </a:r>
                      <a:endParaRPr lang="en-GB" sz="2400" dirty="0">
                        <a:effectLst/>
                        <a:latin typeface="Calibri"/>
                        <a:ea typeface="Calibri"/>
                        <a:cs typeface="Times New Roman"/>
                      </a:endParaRPr>
                    </a:p>
                  </a:txBody>
                  <a:tcPr marL="68580" marR="68580" marT="0" marB="0"/>
                </a:tc>
                <a:tc>
                  <a:txBody>
                    <a:bodyPr/>
                    <a:lstStyle/>
                    <a:p>
                      <a:pPr marL="342900" lvl="0" indent="-342900">
                        <a:spcAft>
                          <a:spcPts val="0"/>
                        </a:spcAft>
                        <a:buFont typeface="+mj-lt"/>
                        <a:buAutoNum type="romanLcParenR"/>
                      </a:pPr>
                      <a:r>
                        <a:rPr lang="en-GB" sz="2400">
                          <a:effectLst/>
                        </a:rPr>
                        <a:t>Cancer incidence within 5 years in investigation (metformin) versus control (participant’s choice) arm of study</a:t>
                      </a:r>
                      <a:endParaRPr lang="en-GB" sz="2400">
                        <a:effectLst/>
                        <a:latin typeface="Calibri"/>
                        <a:ea typeface="Times New Roman"/>
                        <a:cs typeface="Times New Roman"/>
                      </a:endParaRPr>
                    </a:p>
                  </a:txBody>
                  <a:tcPr marL="68580" marR="68580" marT="0" marB="0"/>
                </a:tc>
                <a:tc>
                  <a:txBody>
                    <a:bodyPr/>
                    <a:lstStyle/>
                    <a:p>
                      <a:pPr>
                        <a:spcAft>
                          <a:spcPts val="0"/>
                        </a:spcAft>
                      </a:pPr>
                      <a:r>
                        <a:rPr lang="en-GB" sz="2400">
                          <a:effectLst/>
                        </a:rPr>
                        <a:t>Number of scan-detected or clinically-detected cancers identified during study participation within 60 months of randomisation (this does not include cancers detected at baseline)</a:t>
                      </a:r>
                    </a:p>
                    <a:p>
                      <a:pPr>
                        <a:spcAft>
                          <a:spcPts val="0"/>
                        </a:spcAft>
                      </a:pPr>
                      <a:r>
                        <a:rPr lang="en-US" sz="2400">
                          <a:effectLst/>
                        </a:rPr>
                        <a:t> </a:t>
                      </a:r>
                      <a:endParaRPr lang="en-GB" sz="2400">
                        <a:effectLst/>
                        <a:latin typeface="Calibri"/>
                        <a:ea typeface="Calibri"/>
                        <a:cs typeface="Times New Roman"/>
                      </a:endParaRPr>
                    </a:p>
                  </a:txBody>
                  <a:tcPr marL="68580" marR="68580" marT="0" marB="0"/>
                </a:tc>
              </a:tr>
              <a:tr h="1453360">
                <a:tc>
                  <a:txBody>
                    <a:bodyPr/>
                    <a:lstStyle/>
                    <a:p>
                      <a:pPr>
                        <a:spcAft>
                          <a:spcPts val="0"/>
                        </a:spcAft>
                      </a:pPr>
                      <a:r>
                        <a:rPr lang="en-US" sz="2400">
                          <a:effectLst/>
                        </a:rPr>
                        <a:t> </a:t>
                      </a:r>
                      <a:endParaRPr lang="en-GB" sz="2400">
                        <a:effectLst/>
                        <a:latin typeface="Calibri"/>
                        <a:ea typeface="Calibri"/>
                        <a:cs typeface="Times New Roman"/>
                      </a:endParaRPr>
                    </a:p>
                  </a:txBody>
                  <a:tcPr marL="68580" marR="68580" marT="0" marB="0"/>
                </a:tc>
                <a:tc>
                  <a:txBody>
                    <a:bodyPr/>
                    <a:lstStyle/>
                    <a:p>
                      <a:pPr marL="342900" lvl="0" indent="-342900">
                        <a:spcAft>
                          <a:spcPts val="0"/>
                        </a:spcAft>
                        <a:buFont typeface="+mj-lt"/>
                        <a:buAutoNum type="romanLcParenR"/>
                      </a:pPr>
                      <a:r>
                        <a:rPr lang="en-GB" sz="2400">
                          <a:effectLst/>
                        </a:rPr>
                        <a:t>Cancer-free survival in metformin versus participant’s choice arms</a:t>
                      </a:r>
                    </a:p>
                    <a:p>
                      <a:pPr>
                        <a:spcAft>
                          <a:spcPts val="0"/>
                        </a:spcAft>
                      </a:pPr>
                      <a:r>
                        <a:rPr lang="en-US" sz="2400">
                          <a:effectLst/>
                        </a:rPr>
                        <a:t> </a:t>
                      </a:r>
                      <a:endParaRPr lang="en-GB" sz="2400">
                        <a:effectLst/>
                        <a:latin typeface="Calibri"/>
                        <a:ea typeface="Calibri"/>
                        <a:cs typeface="Times New Roman"/>
                      </a:endParaRPr>
                    </a:p>
                  </a:txBody>
                  <a:tcPr marL="68580" marR="68580" marT="0" marB="0"/>
                </a:tc>
                <a:tc>
                  <a:txBody>
                    <a:bodyPr/>
                    <a:lstStyle/>
                    <a:p>
                      <a:pPr>
                        <a:spcAft>
                          <a:spcPts val="0"/>
                        </a:spcAft>
                      </a:pPr>
                      <a:r>
                        <a:rPr lang="en-GB" sz="2400" dirty="0">
                          <a:effectLst/>
                        </a:rPr>
                        <a:t>Time from randomisation to cancer diagnosis </a:t>
                      </a:r>
                      <a:r>
                        <a:rPr lang="en-US" sz="2400" dirty="0">
                          <a:effectLst/>
                        </a:rPr>
                        <a:t> </a:t>
                      </a:r>
                      <a:endParaRPr lang="en-GB"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561137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Inclusion criteria</a:t>
            </a:r>
            <a:endParaRPr lang="en-GB" dirty="0"/>
          </a:p>
        </p:txBody>
      </p:sp>
      <p:sp>
        <p:nvSpPr>
          <p:cNvPr id="3" name="Content Placeholder 2"/>
          <p:cNvSpPr>
            <a:spLocks noGrp="1"/>
          </p:cNvSpPr>
          <p:nvPr>
            <p:ph idx="1"/>
          </p:nvPr>
        </p:nvSpPr>
        <p:spPr>
          <a:xfrm>
            <a:off x="0" y="1690688"/>
            <a:ext cx="11353800" cy="4486275"/>
          </a:xfrm>
        </p:spPr>
        <p:txBody>
          <a:bodyPr>
            <a:normAutofit fontScale="92500" lnSpcReduction="10000"/>
          </a:bodyPr>
          <a:lstStyle/>
          <a:p>
            <a:r>
              <a:rPr lang="en-GB" dirty="0"/>
              <a:t>Patients who meet all of the following inclusion criteria will be considered eligible for this study:</a:t>
            </a:r>
          </a:p>
          <a:p>
            <a:r>
              <a:rPr lang="en-GB" dirty="0"/>
              <a:t>1)	Known, genetically-confirmed Li </a:t>
            </a:r>
            <a:r>
              <a:rPr lang="en-GB" dirty="0" err="1"/>
              <a:t>Fraumeni</a:t>
            </a:r>
            <a:r>
              <a:rPr lang="en-GB" dirty="0"/>
              <a:t> Syndrome with pathogenic p53 mutation</a:t>
            </a:r>
          </a:p>
          <a:p>
            <a:r>
              <a:rPr lang="en-GB" dirty="0"/>
              <a:t>2)	Capable of giving written informed consent, which includes compliance with the requirements and restrictions listed in the consent form.</a:t>
            </a:r>
          </a:p>
          <a:p>
            <a:r>
              <a:rPr lang="en-GB" dirty="0"/>
              <a:t>3)	Aged above 18 years.</a:t>
            </a:r>
          </a:p>
          <a:p>
            <a:r>
              <a:rPr lang="en-GB" dirty="0"/>
              <a:t>4)	Able to swallow and retain oral medication.</a:t>
            </a:r>
          </a:p>
          <a:p>
            <a:r>
              <a:rPr lang="en-GB" dirty="0"/>
              <a:t>5)	Adequate organ function as defined below. Including </a:t>
            </a:r>
            <a:r>
              <a:rPr lang="en-GB" dirty="0" err="1"/>
              <a:t>eGFR</a:t>
            </a:r>
            <a:r>
              <a:rPr lang="en-GB" dirty="0"/>
              <a:t> &gt;50 mL/min</a:t>
            </a:r>
          </a:p>
          <a:p>
            <a:r>
              <a:rPr lang="en-GB" dirty="0"/>
              <a:t>6)	Absence of serological or radiological evidence of malignancy or recurrence of prior malignancy</a:t>
            </a:r>
          </a:p>
          <a:p>
            <a:endParaRPr lang="en-GB" dirty="0"/>
          </a:p>
        </p:txBody>
      </p:sp>
    </p:spTree>
    <p:extLst>
      <p:ext uri="{BB962C8B-B14F-4D97-AF65-F5344CB8AC3E}">
        <p14:creationId xmlns:p14="http://schemas.microsoft.com/office/powerpoint/2010/main" val="3809604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Exclusion criteria</a:t>
            </a:r>
            <a:endParaRPr lang="en-GB" dirty="0"/>
          </a:p>
        </p:txBody>
      </p:sp>
      <p:sp>
        <p:nvSpPr>
          <p:cNvPr id="3" name="Content Placeholder 2"/>
          <p:cNvSpPr>
            <a:spLocks noGrp="1"/>
          </p:cNvSpPr>
          <p:nvPr>
            <p:ph idx="1"/>
          </p:nvPr>
        </p:nvSpPr>
        <p:spPr>
          <a:xfrm>
            <a:off x="-1" y="1384419"/>
            <a:ext cx="12092299" cy="5349667"/>
          </a:xfrm>
        </p:spPr>
        <p:txBody>
          <a:bodyPr>
            <a:normAutofit fontScale="85000" lnSpcReduction="20000"/>
          </a:bodyPr>
          <a:lstStyle/>
          <a:p>
            <a:r>
              <a:rPr lang="en-GB" dirty="0"/>
              <a:t>Patients who meet any of the following exclusion criteria will not be considered eligible for this study:</a:t>
            </a:r>
          </a:p>
          <a:p>
            <a:endParaRPr lang="en-GB" dirty="0"/>
          </a:p>
          <a:p>
            <a:r>
              <a:rPr lang="en-GB" dirty="0"/>
              <a:t>1.	Diagnosis of Li </a:t>
            </a:r>
            <a:r>
              <a:rPr lang="en-GB" dirty="0" err="1"/>
              <a:t>Fraumeni</a:t>
            </a:r>
            <a:r>
              <a:rPr lang="en-GB" dirty="0"/>
              <a:t>-like syndrome or positive risk by </a:t>
            </a:r>
            <a:r>
              <a:rPr lang="en-GB" dirty="0" err="1"/>
              <a:t>Chompret</a:t>
            </a:r>
            <a:r>
              <a:rPr lang="en-GB" dirty="0"/>
              <a:t> Criteria in the absence of pathogenic p53 mutation</a:t>
            </a:r>
          </a:p>
          <a:p>
            <a:r>
              <a:rPr lang="en-GB" dirty="0"/>
              <a:t>2.	Current pregnancy or breast-feeding</a:t>
            </a:r>
          </a:p>
          <a:p>
            <a:r>
              <a:rPr lang="en-GB" dirty="0"/>
              <a:t>3.	Currently taking metformin, </a:t>
            </a:r>
            <a:r>
              <a:rPr lang="en-GB" dirty="0" err="1"/>
              <a:t>phenformin</a:t>
            </a:r>
            <a:r>
              <a:rPr lang="en-GB" dirty="0"/>
              <a:t> or other hypoglycaemic agents (e.g. </a:t>
            </a:r>
            <a:r>
              <a:rPr lang="en-GB" dirty="0" err="1"/>
              <a:t>gliclazide</a:t>
            </a:r>
            <a:r>
              <a:rPr lang="en-GB" dirty="0"/>
              <a:t> or insulin) for diabetes or other indications</a:t>
            </a:r>
          </a:p>
          <a:p>
            <a:r>
              <a:rPr lang="en-GB" dirty="0"/>
              <a:t>4.	Evidence or history of diabetes mellitus</a:t>
            </a:r>
          </a:p>
          <a:p>
            <a:r>
              <a:rPr lang="en-GB" dirty="0"/>
              <a:t>5.	Evidence or history of cardiac failure and/or myocardial infarction</a:t>
            </a:r>
          </a:p>
          <a:p>
            <a:r>
              <a:rPr lang="en-GB" dirty="0"/>
              <a:t>6.	Previous randomisation into the present study</a:t>
            </a:r>
          </a:p>
          <a:p>
            <a:r>
              <a:rPr lang="en-GB" dirty="0"/>
              <a:t>7.	Presence of active gastrointestinal disease or other condition that could affect gastrointestinal absorption (e.g. malabsorption syndrome) or predispose a subject to gastrointestinal ulceration.</a:t>
            </a:r>
          </a:p>
          <a:p>
            <a:r>
              <a:rPr lang="en-GB" dirty="0"/>
              <a:t>8.	No serious medical condition other than Li </a:t>
            </a:r>
            <a:r>
              <a:rPr lang="en-GB" dirty="0" err="1"/>
              <a:t>Fraumeni</a:t>
            </a:r>
            <a:r>
              <a:rPr lang="en-GB" dirty="0"/>
              <a:t> Syndrome that is likely to result in a life expectancy of less than 5 years</a:t>
            </a:r>
          </a:p>
          <a:p>
            <a:endParaRPr lang="en-GB" dirty="0"/>
          </a:p>
        </p:txBody>
      </p:sp>
    </p:spTree>
    <p:extLst>
      <p:ext uri="{BB962C8B-B14F-4D97-AF65-F5344CB8AC3E}">
        <p14:creationId xmlns:p14="http://schemas.microsoft.com/office/powerpoint/2010/main" val="83811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6C7123D-888E-46BC-9E13-14D6AF0215ED}"/>
              </a:ext>
            </a:extLst>
          </p:cNvPr>
          <p:cNvSpPr>
            <a:spLocks noGrp="1"/>
          </p:cNvSpPr>
          <p:nvPr>
            <p:ph type="sldNum" sz="quarter" idx="12"/>
          </p:nvPr>
        </p:nvSpPr>
        <p:spPr/>
        <p:txBody>
          <a:bodyPr/>
          <a:lstStyle/>
          <a:p>
            <a:fld id="{2CD6764E-73D6-7044-9DC9-72ACDA3F174E}" type="slidenum">
              <a:rPr lang="en-US" smtClean="0"/>
              <a:t>19</a:t>
            </a:fld>
            <a:endParaRPr lang="en-US"/>
          </a:p>
        </p:txBody>
      </p:sp>
      <p:graphicFrame>
        <p:nvGraphicFramePr>
          <p:cNvPr id="3" name="Table 2">
            <a:extLst>
              <a:ext uri="{FF2B5EF4-FFF2-40B4-BE49-F238E27FC236}">
                <a16:creationId xmlns:a16="http://schemas.microsoft.com/office/drawing/2014/main" xmlns="" id="{4B2C1294-7162-44C5-80DA-AEB9E0CF2F18}"/>
              </a:ext>
            </a:extLst>
          </p:cNvPr>
          <p:cNvGraphicFramePr>
            <a:graphicFrameLocks noGrp="1"/>
          </p:cNvGraphicFramePr>
          <p:nvPr>
            <p:extLst>
              <p:ext uri="{D42A27DB-BD31-4B8C-83A1-F6EECF244321}">
                <p14:modId xmlns:p14="http://schemas.microsoft.com/office/powerpoint/2010/main" val="3934757812"/>
              </p:ext>
            </p:extLst>
          </p:nvPr>
        </p:nvGraphicFramePr>
        <p:xfrm>
          <a:off x="838200" y="348968"/>
          <a:ext cx="8849530" cy="6145624"/>
        </p:xfrm>
        <a:graphic>
          <a:graphicData uri="http://schemas.openxmlformats.org/drawingml/2006/table">
            <a:tbl>
              <a:tblPr firstRow="1" firstCol="1" bandRow="1">
                <a:tableStyleId>{5C22544A-7EE6-4342-B048-85BDC9FD1C3A}</a:tableStyleId>
              </a:tblPr>
              <a:tblGrid>
                <a:gridCol w="1435060">
                  <a:extLst>
                    <a:ext uri="{9D8B030D-6E8A-4147-A177-3AD203B41FA5}">
                      <a16:colId xmlns:a16="http://schemas.microsoft.com/office/drawing/2014/main" xmlns="" val="1749755127"/>
                    </a:ext>
                  </a:extLst>
                </a:gridCol>
                <a:gridCol w="827918">
                  <a:extLst>
                    <a:ext uri="{9D8B030D-6E8A-4147-A177-3AD203B41FA5}">
                      <a16:colId xmlns:a16="http://schemas.microsoft.com/office/drawing/2014/main" xmlns="" val="1808981532"/>
                    </a:ext>
                  </a:extLst>
                </a:gridCol>
                <a:gridCol w="686866">
                  <a:extLst>
                    <a:ext uri="{9D8B030D-6E8A-4147-A177-3AD203B41FA5}">
                      <a16:colId xmlns:a16="http://schemas.microsoft.com/office/drawing/2014/main" xmlns="" val="870801845"/>
                    </a:ext>
                  </a:extLst>
                </a:gridCol>
                <a:gridCol w="983281">
                  <a:extLst>
                    <a:ext uri="{9D8B030D-6E8A-4147-A177-3AD203B41FA5}">
                      <a16:colId xmlns:a16="http://schemas.microsoft.com/office/drawing/2014/main" xmlns="" val="3852349930"/>
                    </a:ext>
                  </a:extLst>
                </a:gridCol>
                <a:gridCol w="983281">
                  <a:extLst>
                    <a:ext uri="{9D8B030D-6E8A-4147-A177-3AD203B41FA5}">
                      <a16:colId xmlns:a16="http://schemas.microsoft.com/office/drawing/2014/main" xmlns="" val="801989942"/>
                    </a:ext>
                  </a:extLst>
                </a:gridCol>
                <a:gridCol w="983281">
                  <a:extLst>
                    <a:ext uri="{9D8B030D-6E8A-4147-A177-3AD203B41FA5}">
                      <a16:colId xmlns:a16="http://schemas.microsoft.com/office/drawing/2014/main" xmlns="" val="2477829"/>
                    </a:ext>
                  </a:extLst>
                </a:gridCol>
                <a:gridCol w="983281">
                  <a:extLst>
                    <a:ext uri="{9D8B030D-6E8A-4147-A177-3AD203B41FA5}">
                      <a16:colId xmlns:a16="http://schemas.microsoft.com/office/drawing/2014/main" xmlns="" val="1472219412"/>
                    </a:ext>
                  </a:extLst>
                </a:gridCol>
                <a:gridCol w="983281">
                  <a:extLst>
                    <a:ext uri="{9D8B030D-6E8A-4147-A177-3AD203B41FA5}">
                      <a16:colId xmlns:a16="http://schemas.microsoft.com/office/drawing/2014/main" xmlns="" val="2830607015"/>
                    </a:ext>
                  </a:extLst>
                </a:gridCol>
                <a:gridCol w="983281">
                  <a:extLst>
                    <a:ext uri="{9D8B030D-6E8A-4147-A177-3AD203B41FA5}">
                      <a16:colId xmlns:a16="http://schemas.microsoft.com/office/drawing/2014/main" xmlns="" val="4048536018"/>
                    </a:ext>
                  </a:extLst>
                </a:gridCol>
              </a:tblGrid>
              <a:tr h="821264">
                <a:tc>
                  <a:txBody>
                    <a:bodyPr/>
                    <a:lstStyle/>
                    <a:p>
                      <a:pPr algn="ctr">
                        <a:spcBef>
                          <a:spcPts val="240"/>
                        </a:spcBef>
                        <a:spcAft>
                          <a:spcPts val="240"/>
                        </a:spcAft>
                      </a:pPr>
                      <a:r>
                        <a:rPr lang="en-GB" sz="1050">
                          <a:effectLst/>
                        </a:rPr>
                        <a:t>Procedure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-14 to 0</a:t>
                      </a:r>
                      <a:endParaRPr lang="en-GB" sz="1100">
                        <a:effectLst/>
                      </a:endParaRPr>
                    </a:p>
                    <a:p>
                      <a:pPr algn="ctr">
                        <a:spcBef>
                          <a:spcPts val="240"/>
                        </a:spcBef>
                        <a:spcAft>
                          <a:spcPts val="240"/>
                        </a:spcAft>
                      </a:pPr>
                      <a:r>
                        <a:rPr lang="en-GB" sz="1050">
                          <a:effectLst/>
                        </a:rPr>
                        <a:t>(Screening)</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C1</a:t>
                      </a:r>
                      <a:endParaRPr lang="en-GB" sz="1100">
                        <a:effectLst/>
                      </a:endParaRPr>
                    </a:p>
                    <a:p>
                      <a:pPr algn="ctr">
                        <a:spcBef>
                          <a:spcPts val="240"/>
                        </a:spcBef>
                        <a:spcAft>
                          <a:spcPts val="240"/>
                        </a:spcAft>
                      </a:pPr>
                      <a:r>
                        <a:rPr lang="en-GB" sz="1050">
                          <a:effectLst/>
                        </a:rPr>
                        <a:t>D1</a:t>
                      </a:r>
                      <a:r>
                        <a:rPr lang="en-GB" sz="1050" baseline="30000">
                          <a:effectLst/>
                        </a:rPr>
                        <a:t>1</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C1</a:t>
                      </a:r>
                      <a:endParaRPr lang="en-GB" sz="1100">
                        <a:effectLst/>
                      </a:endParaRPr>
                    </a:p>
                    <a:p>
                      <a:pPr algn="ctr">
                        <a:spcBef>
                          <a:spcPts val="240"/>
                        </a:spcBef>
                        <a:spcAft>
                          <a:spcPts val="240"/>
                        </a:spcAft>
                      </a:pPr>
                      <a:r>
                        <a:rPr lang="en-GB" sz="1050">
                          <a:effectLst/>
                        </a:rPr>
                        <a:t>D15</a:t>
                      </a:r>
                      <a:r>
                        <a:rPr lang="en-GB" sz="1050" baseline="30000">
                          <a:effectLst/>
                        </a:rPr>
                        <a:t>1</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C2 </a:t>
                      </a:r>
                      <a:endParaRPr lang="en-GB" sz="1100">
                        <a:effectLst/>
                      </a:endParaRPr>
                    </a:p>
                    <a:p>
                      <a:pPr algn="ctr">
                        <a:spcBef>
                          <a:spcPts val="240"/>
                        </a:spcBef>
                        <a:spcAft>
                          <a:spcPts val="240"/>
                        </a:spcAft>
                      </a:pPr>
                      <a:r>
                        <a:rPr lang="en-GB" sz="1050">
                          <a:effectLst/>
                        </a:rPr>
                        <a:t>D1</a:t>
                      </a:r>
                      <a:r>
                        <a:rPr lang="en-GB" sz="1050" baseline="30000">
                          <a:effectLst/>
                        </a:rPr>
                        <a:t>1</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C2 </a:t>
                      </a:r>
                      <a:endParaRPr lang="en-GB" sz="1100">
                        <a:effectLst/>
                      </a:endParaRPr>
                    </a:p>
                    <a:p>
                      <a:pPr algn="ctr">
                        <a:spcBef>
                          <a:spcPts val="240"/>
                        </a:spcBef>
                        <a:spcAft>
                          <a:spcPts val="240"/>
                        </a:spcAft>
                      </a:pPr>
                      <a:r>
                        <a:rPr lang="en-GB" sz="1050">
                          <a:effectLst/>
                        </a:rPr>
                        <a:t>D15</a:t>
                      </a:r>
                      <a:r>
                        <a:rPr lang="en-GB" sz="1050" baseline="30000">
                          <a:effectLst/>
                        </a:rPr>
                        <a:t>1</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3 Monthly review from C3 onwards for 6 months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6 monthly review for up to 5 years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EOS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xmlns="" val="3385124356"/>
                  </a:ext>
                </a:extLst>
              </a:tr>
              <a:tr h="307974">
                <a:tc>
                  <a:txBody>
                    <a:bodyPr/>
                    <a:lstStyle/>
                    <a:p>
                      <a:pPr algn="ctr">
                        <a:spcBef>
                          <a:spcPts val="240"/>
                        </a:spcBef>
                        <a:spcAft>
                          <a:spcPts val="240"/>
                        </a:spcAft>
                      </a:pPr>
                      <a:r>
                        <a:rPr lang="en-GB" sz="1050">
                          <a:effectLst/>
                        </a:rPr>
                        <a:t>Informed Consent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xmlns="" val="2050404103"/>
                  </a:ext>
                </a:extLst>
              </a:tr>
              <a:tr h="410633">
                <a:tc>
                  <a:txBody>
                    <a:bodyPr/>
                    <a:lstStyle/>
                    <a:p>
                      <a:pPr algn="ctr">
                        <a:spcBef>
                          <a:spcPts val="240"/>
                        </a:spcBef>
                        <a:spcAft>
                          <a:spcPts val="240"/>
                        </a:spcAft>
                      </a:pPr>
                      <a:r>
                        <a:rPr lang="en-GB" sz="1050">
                          <a:effectLst/>
                        </a:rPr>
                        <a:t>Eligibility checklist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xmlns="" val="4184069618"/>
                  </a:ext>
                </a:extLst>
              </a:tr>
              <a:tr h="287399">
                <a:tc>
                  <a:txBody>
                    <a:bodyPr/>
                    <a:lstStyle/>
                    <a:p>
                      <a:pPr algn="ctr">
                        <a:spcBef>
                          <a:spcPts val="240"/>
                        </a:spcBef>
                        <a:spcAft>
                          <a:spcPts val="240"/>
                        </a:spcAft>
                      </a:pPr>
                      <a:r>
                        <a:rPr lang="en-GB" sz="1050">
                          <a:effectLst/>
                        </a:rPr>
                        <a:t>Medical History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xmlns="" val="2398162884"/>
                  </a:ext>
                </a:extLst>
              </a:tr>
              <a:tr h="307974">
                <a:tc>
                  <a:txBody>
                    <a:bodyPr/>
                    <a:lstStyle/>
                    <a:p>
                      <a:pPr algn="ctr">
                        <a:spcBef>
                          <a:spcPts val="240"/>
                        </a:spcBef>
                        <a:spcAft>
                          <a:spcPts val="240"/>
                        </a:spcAft>
                      </a:pPr>
                      <a:r>
                        <a:rPr lang="en-GB" sz="1050">
                          <a:effectLst/>
                        </a:rPr>
                        <a:t>Physical Examination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xmlns="" val="2619592681"/>
                  </a:ext>
                </a:extLst>
              </a:tr>
              <a:tr h="410633">
                <a:tc>
                  <a:txBody>
                    <a:bodyPr/>
                    <a:lstStyle/>
                    <a:p>
                      <a:pPr algn="ctr">
                        <a:spcBef>
                          <a:spcPts val="240"/>
                        </a:spcBef>
                        <a:spcAft>
                          <a:spcPts val="240"/>
                        </a:spcAft>
                      </a:pPr>
                      <a:r>
                        <a:rPr lang="en-GB" sz="1050">
                          <a:effectLst/>
                        </a:rPr>
                        <a:t>ECOG Performance Status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xmlns="" val="3358646957"/>
                  </a:ext>
                </a:extLst>
              </a:tr>
              <a:tr h="410633">
                <a:tc>
                  <a:txBody>
                    <a:bodyPr/>
                    <a:lstStyle/>
                    <a:p>
                      <a:pPr algn="ctr">
                        <a:spcBef>
                          <a:spcPts val="240"/>
                        </a:spcBef>
                        <a:spcAft>
                          <a:spcPts val="240"/>
                        </a:spcAft>
                      </a:pPr>
                      <a:r>
                        <a:rPr lang="en-GB" sz="1050">
                          <a:effectLst/>
                        </a:rPr>
                        <a:t>Haematology &amp; Biochemistry</a:t>
                      </a:r>
                      <a:r>
                        <a:rPr lang="en-GB" sz="1050" baseline="30000">
                          <a:effectLst/>
                        </a:rPr>
                        <a:t>2</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xmlns="" val="3775542109"/>
                  </a:ext>
                </a:extLst>
              </a:tr>
              <a:tr h="307974">
                <a:tc>
                  <a:txBody>
                    <a:bodyPr/>
                    <a:lstStyle/>
                    <a:p>
                      <a:pPr algn="ctr">
                        <a:spcBef>
                          <a:spcPts val="240"/>
                        </a:spcBef>
                        <a:spcAft>
                          <a:spcPts val="240"/>
                        </a:spcAft>
                      </a:pPr>
                      <a:r>
                        <a:rPr lang="en-GB" sz="1050">
                          <a:effectLst/>
                        </a:rPr>
                        <a:t>Whole Body MRI</a:t>
                      </a:r>
                      <a:r>
                        <a:rPr lang="en-GB" sz="1050" baseline="30000">
                          <a:effectLst/>
                        </a:rPr>
                        <a:t>3</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dirty="0">
                          <a:effectLst/>
                        </a:rPr>
                        <a:t> x</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xmlns="" val="3248756815"/>
                  </a:ext>
                </a:extLst>
              </a:tr>
              <a:tr h="287399">
                <a:tc>
                  <a:txBody>
                    <a:bodyPr/>
                    <a:lstStyle/>
                    <a:p>
                      <a:pPr algn="ctr">
                        <a:spcBef>
                          <a:spcPts val="240"/>
                        </a:spcBef>
                        <a:spcAft>
                          <a:spcPts val="240"/>
                        </a:spcAft>
                      </a:pPr>
                      <a:r>
                        <a:rPr lang="en-GB" sz="1050">
                          <a:effectLst/>
                        </a:rPr>
                        <a:t>Brain MRI</a:t>
                      </a:r>
                      <a:r>
                        <a:rPr lang="en-GB" sz="1050" baseline="30000">
                          <a:effectLst/>
                        </a:rPr>
                        <a:t>3</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dirty="0">
                          <a:effectLst/>
                        </a:rPr>
                        <a:t> x</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xmlns="" val="3461964822"/>
                  </a:ext>
                </a:extLst>
              </a:tr>
              <a:tr h="287399">
                <a:tc>
                  <a:txBody>
                    <a:bodyPr/>
                    <a:lstStyle/>
                    <a:p>
                      <a:pPr algn="ctr">
                        <a:spcBef>
                          <a:spcPts val="240"/>
                        </a:spcBef>
                        <a:spcAft>
                          <a:spcPts val="240"/>
                        </a:spcAft>
                      </a:pPr>
                      <a:r>
                        <a:rPr lang="en-GB" sz="1050">
                          <a:effectLst/>
                        </a:rPr>
                        <a:t>Colonoscopy</a:t>
                      </a:r>
                      <a:r>
                        <a:rPr lang="en-GB" sz="1050" baseline="30000">
                          <a:effectLst/>
                        </a:rPr>
                        <a:t>3</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dirty="0">
                          <a:effectLst/>
                        </a:rPr>
                        <a:t> x</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xmlns="" val="4044078828"/>
                  </a:ext>
                </a:extLst>
              </a:tr>
              <a:tr h="410633">
                <a:tc>
                  <a:txBody>
                    <a:bodyPr/>
                    <a:lstStyle/>
                    <a:p>
                      <a:pPr algn="ctr">
                        <a:spcBef>
                          <a:spcPts val="240"/>
                        </a:spcBef>
                        <a:spcAft>
                          <a:spcPts val="240"/>
                        </a:spcAft>
                      </a:pPr>
                      <a:r>
                        <a:rPr lang="en-GB" sz="1050">
                          <a:effectLst/>
                        </a:rPr>
                        <a:t>Dermatological examination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xmlns="" val="2223971493"/>
                  </a:ext>
                </a:extLst>
              </a:tr>
              <a:tr h="287399">
                <a:tc>
                  <a:txBody>
                    <a:bodyPr/>
                    <a:lstStyle/>
                    <a:p>
                      <a:pPr algn="ctr">
                        <a:spcBef>
                          <a:spcPts val="240"/>
                        </a:spcBef>
                        <a:spcAft>
                          <a:spcPts val="240"/>
                        </a:spcAft>
                      </a:pPr>
                      <a:r>
                        <a:rPr lang="en-GB" sz="1050">
                          <a:effectLst/>
                        </a:rPr>
                        <a:t>Adverse Events</a:t>
                      </a:r>
                      <a:r>
                        <a:rPr lang="en-GB" sz="1050" baseline="30000">
                          <a:effectLst/>
                        </a:rPr>
                        <a:t>4</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xmlns="" val="2226299415"/>
                  </a:ext>
                </a:extLst>
              </a:tr>
              <a:tr h="410633">
                <a:tc>
                  <a:txBody>
                    <a:bodyPr/>
                    <a:lstStyle/>
                    <a:p>
                      <a:pPr algn="ctr">
                        <a:spcBef>
                          <a:spcPts val="240"/>
                        </a:spcBef>
                        <a:spcAft>
                          <a:spcPts val="240"/>
                        </a:spcAft>
                      </a:pPr>
                      <a:r>
                        <a:rPr lang="en-GB" sz="1050">
                          <a:effectLst/>
                        </a:rPr>
                        <a:t>Concomitant Medication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xmlns="" val="526493908"/>
                  </a:ext>
                </a:extLst>
              </a:tr>
              <a:tr h="307974">
                <a:tc>
                  <a:txBody>
                    <a:bodyPr/>
                    <a:lstStyle/>
                    <a:p>
                      <a:pPr algn="ctr">
                        <a:spcBef>
                          <a:spcPts val="240"/>
                        </a:spcBef>
                        <a:spcAft>
                          <a:spcPts val="240"/>
                        </a:spcAft>
                      </a:pPr>
                      <a:r>
                        <a:rPr lang="en-GB" sz="1050">
                          <a:effectLst/>
                        </a:rPr>
                        <a:t>Blood sample –PD</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xmlns="" val="3736549143"/>
                  </a:ext>
                </a:extLst>
              </a:tr>
              <a:tr h="581729">
                <a:tc>
                  <a:txBody>
                    <a:bodyPr/>
                    <a:lstStyle/>
                    <a:p>
                      <a:pPr algn="ctr">
                        <a:spcBef>
                          <a:spcPts val="240"/>
                        </a:spcBef>
                        <a:spcAft>
                          <a:spcPts val="240"/>
                        </a:spcAft>
                      </a:pPr>
                      <a:r>
                        <a:rPr lang="en-GB" sz="1050">
                          <a:effectLst/>
                        </a:rPr>
                        <a:t>Administration of metformin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endParaRPr>
                    </a:p>
                    <a:p>
                      <a:pPr algn="ctr">
                        <a:spcBef>
                          <a:spcPts val="240"/>
                        </a:spcBef>
                        <a:spcAft>
                          <a:spcPts val="240"/>
                        </a:spcAft>
                      </a:pPr>
                      <a:r>
                        <a:rPr lang="en-GB" sz="1050">
                          <a:effectLst/>
                        </a:rPr>
                        <a:t>(500 mg od)</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endParaRPr>
                    </a:p>
                    <a:p>
                      <a:pPr algn="ctr">
                        <a:spcBef>
                          <a:spcPts val="240"/>
                        </a:spcBef>
                        <a:spcAft>
                          <a:spcPts val="240"/>
                        </a:spcAft>
                      </a:pPr>
                      <a:r>
                        <a:rPr lang="en-GB" sz="1050">
                          <a:effectLst/>
                        </a:rPr>
                        <a:t>(increase to 500mg bd)</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endParaRPr>
                    </a:p>
                    <a:p>
                      <a:pPr algn="ctr">
                        <a:spcBef>
                          <a:spcPts val="240"/>
                        </a:spcBef>
                        <a:spcAft>
                          <a:spcPts val="240"/>
                        </a:spcAft>
                      </a:pPr>
                      <a:r>
                        <a:rPr lang="en-GB" sz="1050">
                          <a:effectLst/>
                        </a:rPr>
                        <a:t>(increase to 1000mg od)</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endParaRPr>
                    </a:p>
                    <a:p>
                      <a:pPr algn="ctr">
                        <a:spcBef>
                          <a:spcPts val="240"/>
                        </a:spcBef>
                        <a:spcAft>
                          <a:spcPts val="240"/>
                        </a:spcAft>
                      </a:pPr>
                      <a:r>
                        <a:rPr lang="en-GB" sz="1050">
                          <a:effectLst/>
                        </a:rPr>
                        <a:t>(increase to 1000mg bd)</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xmlns="" val="77365684"/>
                  </a:ext>
                </a:extLst>
              </a:tr>
              <a:tr h="307974">
                <a:tc>
                  <a:txBody>
                    <a:bodyPr/>
                    <a:lstStyle/>
                    <a:p>
                      <a:pPr algn="ctr">
                        <a:spcBef>
                          <a:spcPts val="240"/>
                        </a:spcBef>
                        <a:spcAft>
                          <a:spcPts val="240"/>
                        </a:spcAft>
                      </a:pPr>
                      <a:r>
                        <a:rPr lang="en-GB" sz="1050">
                          <a:effectLst/>
                        </a:rPr>
                        <a:t>QOL questionnaire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a:effectLst/>
                        </a:rPr>
                        <a:t>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tc>
                  <a:txBody>
                    <a:bodyPr/>
                    <a:lstStyle/>
                    <a:p>
                      <a:pPr algn="ctr">
                        <a:spcBef>
                          <a:spcPts val="240"/>
                        </a:spcBef>
                        <a:spcAft>
                          <a:spcPts val="240"/>
                        </a:spcAft>
                      </a:pPr>
                      <a:r>
                        <a:rPr lang="en-GB" sz="1050" dirty="0">
                          <a:effectLst/>
                        </a:rPr>
                        <a:t>X</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922" marR="36922" marT="0" marB="0" anchor="ctr"/>
                </a:tc>
                <a:extLst>
                  <a:ext uri="{0D108BD9-81ED-4DB2-BD59-A6C34878D82A}">
                    <a16:rowId xmlns:a16="http://schemas.microsoft.com/office/drawing/2014/main" xmlns="" val="4215567478"/>
                  </a:ext>
                </a:extLst>
              </a:tr>
            </a:tbl>
          </a:graphicData>
        </a:graphic>
      </p:graphicFrame>
      <p:sp>
        <p:nvSpPr>
          <p:cNvPr id="4" name="TextBox 3">
            <a:extLst>
              <a:ext uri="{FF2B5EF4-FFF2-40B4-BE49-F238E27FC236}">
                <a16:creationId xmlns:a16="http://schemas.microsoft.com/office/drawing/2014/main" xmlns="" id="{ECAC0F40-985B-4AF9-94D3-76E5E8CBB2E7}"/>
              </a:ext>
            </a:extLst>
          </p:cNvPr>
          <p:cNvSpPr txBox="1"/>
          <p:nvPr/>
        </p:nvSpPr>
        <p:spPr>
          <a:xfrm>
            <a:off x="9982200" y="893852"/>
            <a:ext cx="1740613" cy="2862322"/>
          </a:xfrm>
          <a:prstGeom prst="rect">
            <a:avLst/>
          </a:prstGeom>
          <a:noFill/>
        </p:spPr>
        <p:txBody>
          <a:bodyPr wrap="square" rtlCol="0">
            <a:spAutoFit/>
          </a:bodyPr>
          <a:lstStyle/>
          <a:p>
            <a:r>
              <a:rPr lang="en-GB" dirty="0"/>
              <a:t>Whole body MRI will be conducted yearly as SOC (we hope), Colonoscopy alternate-yearly and yearly dermatological review</a:t>
            </a:r>
          </a:p>
        </p:txBody>
      </p:sp>
    </p:spTree>
    <p:extLst>
      <p:ext uri="{BB962C8B-B14F-4D97-AF65-F5344CB8AC3E}">
        <p14:creationId xmlns:p14="http://schemas.microsoft.com/office/powerpoint/2010/main" val="1792937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B9C3EF-5461-4A47-BD96-C534235D52E0}"/>
              </a:ext>
            </a:extLst>
          </p:cNvPr>
          <p:cNvSpPr>
            <a:spLocks noGrp="1"/>
          </p:cNvSpPr>
          <p:nvPr>
            <p:ph type="title"/>
          </p:nvPr>
        </p:nvSpPr>
        <p:spPr>
          <a:xfrm>
            <a:off x="667719" y="129691"/>
            <a:ext cx="10515600" cy="1325563"/>
          </a:xfrm>
        </p:spPr>
        <p:txBody>
          <a:bodyPr>
            <a:normAutofit/>
          </a:bodyPr>
          <a:lstStyle/>
          <a:p>
            <a:r>
              <a:rPr lang="en-GB" sz="3200" b="1" dirty="0">
                <a:latin typeface="Arial" panose="020B0604020202020204" pitchFamily="34" charset="0"/>
                <a:cs typeface="Arial" panose="020B0604020202020204" pitchFamily="34" charset="0"/>
              </a:rPr>
              <a:t>Background</a:t>
            </a:r>
          </a:p>
        </p:txBody>
      </p:sp>
      <p:sp>
        <p:nvSpPr>
          <p:cNvPr id="3" name="Content Placeholder 2">
            <a:extLst>
              <a:ext uri="{FF2B5EF4-FFF2-40B4-BE49-F238E27FC236}">
                <a16:creationId xmlns:a16="http://schemas.microsoft.com/office/drawing/2014/main" xmlns="" id="{71314B6C-3BF4-40FF-894C-8BB2B0EACFE4}"/>
              </a:ext>
            </a:extLst>
          </p:cNvPr>
          <p:cNvSpPr>
            <a:spLocks noGrp="1"/>
          </p:cNvSpPr>
          <p:nvPr>
            <p:ph idx="1"/>
          </p:nvPr>
        </p:nvSpPr>
        <p:spPr/>
        <p:txBody>
          <a:bodyPr>
            <a:normAutofit fontScale="92500" lnSpcReduction="10000"/>
          </a:bodyPr>
          <a:lstStyle/>
          <a:p>
            <a:r>
              <a:rPr lang="en-US" sz="2400" dirty="0">
                <a:latin typeface="Arial" panose="020B0604020202020204" pitchFamily="34" charset="0"/>
                <a:cs typeface="Arial" panose="020B0604020202020204" pitchFamily="34" charset="0"/>
              </a:rPr>
              <a:t>Li-Fraumeni syndrome (LFS) is a rare inherited cancer predisposition syndrome</a:t>
            </a:r>
          </a:p>
          <a:p>
            <a:r>
              <a:rPr lang="en-US" sz="2400" dirty="0">
                <a:latin typeface="Arial" panose="020B0604020202020204" pitchFamily="34" charset="0"/>
                <a:cs typeface="Arial" panose="020B0604020202020204" pitchFamily="34" charset="0"/>
              </a:rPr>
              <a:t>It affects between </a:t>
            </a:r>
            <a:r>
              <a:rPr lang="en-GB" sz="2400" dirty="0">
                <a:latin typeface="Arial" panose="020B0604020202020204" pitchFamily="34" charset="0"/>
                <a:cs typeface="Arial" panose="020B0604020202020204" pitchFamily="34" charset="0"/>
              </a:rPr>
              <a:t>1/5000 to 1/20000 people, in UK approximately </a:t>
            </a:r>
            <a:r>
              <a:rPr lang="en-US" sz="2400" dirty="0">
                <a:latin typeface="Arial" panose="020B0604020202020204" pitchFamily="34" charset="0"/>
                <a:cs typeface="Arial" panose="020B0604020202020204" pitchFamily="34" charset="0"/>
              </a:rPr>
              <a:t>5,500 although only 500 have been diagnosed with it</a:t>
            </a:r>
          </a:p>
          <a:p>
            <a:r>
              <a:rPr lang="en-US" sz="2400" dirty="0">
                <a:latin typeface="Arial" panose="020B0604020202020204" pitchFamily="34" charset="0"/>
                <a:cs typeface="Arial" panose="020B0604020202020204" pitchFamily="34" charset="0"/>
              </a:rPr>
              <a:t>LFS is caused by germline pathogenic variants in </a:t>
            </a:r>
            <a:r>
              <a:rPr lang="en-US" sz="2400" i="1" dirty="0">
                <a:latin typeface="Arial" panose="020B0604020202020204" pitchFamily="34" charset="0"/>
                <a:cs typeface="Arial" panose="020B0604020202020204" pitchFamily="34" charset="0"/>
              </a:rPr>
              <a:t>TP53, </a:t>
            </a:r>
            <a:r>
              <a:rPr lang="en-US" sz="2400" dirty="0">
                <a:latin typeface="Arial" panose="020B0604020202020204" pitchFamily="34" charset="0"/>
                <a:cs typeface="Arial" panose="020B0604020202020204" pitchFamily="34" charset="0"/>
              </a:rPr>
              <a:t>a tumor suppressor gene. </a:t>
            </a:r>
          </a:p>
          <a:p>
            <a:r>
              <a:rPr lang="en-US" sz="2400" dirty="0">
                <a:latin typeface="Arial" panose="020B0604020202020204" pitchFamily="34" charset="0"/>
                <a:cs typeface="Arial" panose="020B0604020202020204" pitchFamily="34" charset="0"/>
              </a:rPr>
              <a:t>Lifetime risk of cancer =90% by age 60 years. </a:t>
            </a:r>
          </a:p>
          <a:p>
            <a:r>
              <a:rPr lang="en-US" sz="2400" dirty="0">
                <a:latin typeface="Arial" panose="020B0604020202020204" pitchFamily="34" charset="0"/>
                <a:cs typeface="Arial" panose="020B0604020202020204" pitchFamily="34" charset="0"/>
              </a:rPr>
              <a:t>Half of women with LFS will develop a cancer by age 31 years and half of men by age 46 years.</a:t>
            </a:r>
          </a:p>
          <a:p>
            <a:r>
              <a:rPr lang="en-US" sz="2400" dirty="0">
                <a:latin typeface="Arial" panose="020B0604020202020204" pitchFamily="34" charset="0"/>
                <a:cs typeface="Arial" panose="020B0604020202020204" pitchFamily="34" charset="0"/>
              </a:rPr>
              <a:t>Typical “core” cancer types include: bone and soft-tissue sarcomas, pre-menopausal breast cancer, brain tumors and adrenocortical carcinomas. </a:t>
            </a:r>
          </a:p>
          <a:p>
            <a:r>
              <a:rPr lang="en-US" sz="2400" dirty="0">
                <a:latin typeface="Arial" panose="020B0604020202020204" pitchFamily="34" charset="0"/>
                <a:cs typeface="Arial" panose="020B0604020202020204" pitchFamily="34" charset="0"/>
              </a:rPr>
              <a:t>While cancer surveillance has been shown to be successful in early detection of cancers in LFS, cancer prevention in individuals with LFS has thus far been unexplored. </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00050C87-3BDE-484F-83D0-3205069979A9}"/>
              </a:ext>
            </a:extLst>
          </p:cNvPr>
          <p:cNvSpPr>
            <a:spLocks noGrp="1"/>
          </p:cNvSpPr>
          <p:nvPr>
            <p:ph type="sldNum" sz="quarter" idx="12"/>
          </p:nvPr>
        </p:nvSpPr>
        <p:spPr/>
        <p:txBody>
          <a:bodyPr/>
          <a:lstStyle/>
          <a:p>
            <a:fld id="{2CD6764E-73D6-7044-9DC9-72ACDA3F174E}" type="slidenum">
              <a:rPr lang="en-US" smtClean="0"/>
              <a:t>2</a:t>
            </a:fld>
            <a:endParaRPr lang="en-US"/>
          </a:p>
        </p:txBody>
      </p:sp>
      <p:cxnSp>
        <p:nvCxnSpPr>
          <p:cNvPr id="5" name="Straight Connector 4">
            <a:extLst>
              <a:ext uri="{FF2B5EF4-FFF2-40B4-BE49-F238E27FC236}">
                <a16:creationId xmlns:a16="http://schemas.microsoft.com/office/drawing/2014/main" xmlns="" id="{FD7C6A82-A2C7-4004-9496-58529871CF71}"/>
              </a:ext>
            </a:extLst>
          </p:cNvPr>
          <p:cNvCxnSpPr/>
          <p:nvPr/>
        </p:nvCxnSpPr>
        <p:spPr>
          <a:xfrm>
            <a:off x="0" y="125963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16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CD632A-4132-4CC9-B460-DC02B085CFA4}"/>
              </a:ext>
            </a:extLst>
          </p:cNvPr>
          <p:cNvSpPr>
            <a:spLocks noGrp="1"/>
          </p:cNvSpPr>
          <p:nvPr>
            <p:ph type="title"/>
          </p:nvPr>
        </p:nvSpPr>
        <p:spPr>
          <a:xfrm>
            <a:off x="574729" y="0"/>
            <a:ext cx="10515600" cy="1325563"/>
          </a:xfrm>
        </p:spPr>
        <p:txBody>
          <a:bodyPr>
            <a:normAutofit/>
          </a:bodyPr>
          <a:lstStyle/>
          <a:p>
            <a:r>
              <a:rPr lang="en-GB" sz="3200" b="1" dirty="0">
                <a:latin typeface="Arial" panose="020B0604020202020204" pitchFamily="34" charset="0"/>
                <a:cs typeface="Arial" panose="020B0604020202020204" pitchFamily="34" charset="0"/>
              </a:rPr>
              <a:t>Progress and Plans</a:t>
            </a:r>
          </a:p>
        </p:txBody>
      </p:sp>
      <p:sp>
        <p:nvSpPr>
          <p:cNvPr id="3" name="Content Placeholder 2">
            <a:extLst>
              <a:ext uri="{FF2B5EF4-FFF2-40B4-BE49-F238E27FC236}">
                <a16:creationId xmlns:a16="http://schemas.microsoft.com/office/drawing/2014/main" xmlns="" id="{5CE3BA76-9DD0-4E21-B9FB-38D513C44BE7}"/>
              </a:ext>
            </a:extLst>
          </p:cNvPr>
          <p:cNvSpPr>
            <a:spLocks noGrp="1"/>
          </p:cNvSpPr>
          <p:nvPr>
            <p:ph idx="1"/>
          </p:nvPr>
        </p:nvSpPr>
        <p:spPr>
          <a:xfrm>
            <a:off x="204858" y="1100264"/>
            <a:ext cx="11617271" cy="5136875"/>
          </a:xfrm>
        </p:spPr>
        <p:txBody>
          <a:bodyPr>
            <a:normAutofit/>
          </a:bodyPr>
          <a:lstStyle/>
          <a:p>
            <a:pPr marL="0" indent="0">
              <a:buNone/>
            </a:pPr>
            <a:endParaRPr lang="en-GB" sz="2000" b="1" dirty="0">
              <a:solidFill>
                <a:srgbClr val="0070C0"/>
              </a:solidFill>
            </a:endParaRPr>
          </a:p>
          <a:p>
            <a:pPr lvl="0"/>
            <a:r>
              <a:rPr lang="en-GB" sz="2400" dirty="0"/>
              <a:t>July 2019: Presented UK Therapeutic Cancer Prevention Network Group (UKTCPN) who gave it their blessing</a:t>
            </a:r>
          </a:p>
          <a:p>
            <a:pPr lvl="0"/>
            <a:r>
              <a:rPr lang="en-GB" sz="2400" dirty="0"/>
              <a:t>To be submitted to CRUK’s Clinical Research Committee in the autumn (to seek funding)</a:t>
            </a:r>
          </a:p>
          <a:p>
            <a:pPr lvl="0"/>
            <a:r>
              <a:rPr lang="en-GB" sz="2400" dirty="0"/>
              <a:t>We are waiting to hear whether whole body MRI has been approved as standard of care in NHS. An application by Gareth Evans was sent in but we don’t yet know the outcome. Without this, we will be unable to run the study as the costs would be massive</a:t>
            </a:r>
          </a:p>
          <a:p>
            <a:pPr lvl="0"/>
            <a:r>
              <a:rPr lang="en-GB" sz="2400" dirty="0"/>
              <a:t>David Malkin has submitted the paediatric Canadian version of this study for funding from a Canadian Charity called </a:t>
            </a:r>
            <a:r>
              <a:rPr lang="en-GB" sz="2400" dirty="0" err="1"/>
              <a:t>CureSearch</a:t>
            </a:r>
            <a:r>
              <a:rPr lang="en-GB" sz="2400" dirty="0"/>
              <a:t> – decision pending. The USA (adult) study has funding from NCI but they are reworking the trial design. We are waiting to get this from them as we are keen to make it as similar as we can to theirs so we can pool the data.</a:t>
            </a:r>
          </a:p>
          <a:p>
            <a:r>
              <a:rPr lang="en-GB" sz="2400" b="1" dirty="0">
                <a:solidFill>
                  <a:srgbClr val="0070C0"/>
                </a:solidFill>
              </a:rPr>
              <a:t>PPI group via George Pantziarka TP53 Trust</a:t>
            </a:r>
          </a:p>
          <a:p>
            <a:pPr marL="0" indent="0">
              <a:buNone/>
            </a:pPr>
            <a:endParaRPr lang="en-GB" sz="2000" dirty="0"/>
          </a:p>
        </p:txBody>
      </p:sp>
      <p:sp>
        <p:nvSpPr>
          <p:cNvPr id="4" name="Slide Number Placeholder 3">
            <a:extLst>
              <a:ext uri="{FF2B5EF4-FFF2-40B4-BE49-F238E27FC236}">
                <a16:creationId xmlns:a16="http://schemas.microsoft.com/office/drawing/2014/main" xmlns="" id="{9A7BDA67-DFAD-4AEB-9B71-63815809C24C}"/>
              </a:ext>
            </a:extLst>
          </p:cNvPr>
          <p:cNvSpPr>
            <a:spLocks noGrp="1"/>
          </p:cNvSpPr>
          <p:nvPr>
            <p:ph type="sldNum" sz="quarter" idx="12"/>
          </p:nvPr>
        </p:nvSpPr>
        <p:spPr/>
        <p:txBody>
          <a:bodyPr/>
          <a:lstStyle/>
          <a:p>
            <a:fld id="{2CD6764E-73D6-7044-9DC9-72ACDA3F174E}" type="slidenum">
              <a:rPr lang="en-US" smtClean="0"/>
              <a:t>20</a:t>
            </a:fld>
            <a:endParaRPr lang="en-US"/>
          </a:p>
        </p:txBody>
      </p:sp>
      <p:cxnSp>
        <p:nvCxnSpPr>
          <p:cNvPr id="5" name="Straight Connector 4">
            <a:extLst>
              <a:ext uri="{FF2B5EF4-FFF2-40B4-BE49-F238E27FC236}">
                <a16:creationId xmlns:a16="http://schemas.microsoft.com/office/drawing/2014/main" xmlns="" id="{283286A3-B3E6-4776-8016-CFF33A2B70D2}"/>
              </a:ext>
            </a:extLst>
          </p:cNvPr>
          <p:cNvCxnSpPr/>
          <p:nvPr/>
        </p:nvCxnSpPr>
        <p:spPr>
          <a:xfrm>
            <a:off x="0" y="980661"/>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68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C49B9E4-EDA6-4073-87AB-412E9C476DE0}"/>
              </a:ext>
            </a:extLst>
          </p:cNvPr>
          <p:cNvSpPr>
            <a:spLocks noGrp="1"/>
          </p:cNvSpPr>
          <p:nvPr>
            <p:ph type="sldNum" sz="quarter" idx="12"/>
          </p:nvPr>
        </p:nvSpPr>
        <p:spPr/>
        <p:txBody>
          <a:bodyPr/>
          <a:lstStyle/>
          <a:p>
            <a:fld id="{2CD6764E-73D6-7044-9DC9-72ACDA3F174E}" type="slidenum">
              <a:rPr lang="en-US" smtClean="0"/>
              <a:t>3</a:t>
            </a:fld>
            <a:endParaRPr lang="en-US"/>
          </a:p>
        </p:txBody>
      </p:sp>
      <p:pic>
        <p:nvPicPr>
          <p:cNvPr id="5" name="Picture 4">
            <a:extLst>
              <a:ext uri="{FF2B5EF4-FFF2-40B4-BE49-F238E27FC236}">
                <a16:creationId xmlns:a16="http://schemas.microsoft.com/office/drawing/2014/main" xmlns="" id="{81608F38-63D6-457C-BFB2-D86652E0CDB9}"/>
              </a:ext>
            </a:extLst>
          </p:cNvPr>
          <p:cNvPicPr>
            <a:picLocks noChangeAspect="1"/>
          </p:cNvPicPr>
          <p:nvPr/>
        </p:nvPicPr>
        <p:blipFill rotWithShape="1">
          <a:blip r:embed="rId2"/>
          <a:srcRect t="9931" r="48511" b="71076"/>
          <a:stretch/>
        </p:blipFill>
        <p:spPr>
          <a:xfrm>
            <a:off x="2517168" y="388143"/>
            <a:ext cx="6277510" cy="1302545"/>
          </a:xfrm>
          <a:prstGeom prst="rect">
            <a:avLst/>
          </a:prstGeom>
        </p:spPr>
      </p:pic>
      <p:sp>
        <p:nvSpPr>
          <p:cNvPr id="6" name="Right Brace 5">
            <a:extLst>
              <a:ext uri="{FF2B5EF4-FFF2-40B4-BE49-F238E27FC236}">
                <a16:creationId xmlns:a16="http://schemas.microsoft.com/office/drawing/2014/main" xmlns="" id="{37AC855A-0043-4D7C-9D89-D1EC80DE69FD}"/>
              </a:ext>
            </a:extLst>
          </p:cNvPr>
          <p:cNvSpPr/>
          <p:nvPr/>
        </p:nvSpPr>
        <p:spPr>
          <a:xfrm rot="5400000">
            <a:off x="5204291" y="842727"/>
            <a:ext cx="325351" cy="145806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xmlns="" id="{CD88EA10-28FD-44C2-A12B-D10BBA8A9AC0}"/>
              </a:ext>
            </a:extLst>
          </p:cNvPr>
          <p:cNvSpPr txBox="1"/>
          <p:nvPr/>
        </p:nvSpPr>
        <p:spPr>
          <a:xfrm>
            <a:off x="2095928" y="2066040"/>
            <a:ext cx="6277510" cy="1200329"/>
          </a:xfrm>
          <a:prstGeom prst="rect">
            <a:avLst/>
          </a:prstGeom>
          <a:noFill/>
        </p:spPr>
        <p:txBody>
          <a:bodyPr wrap="square" rtlCol="0">
            <a:spAutoFit/>
          </a:bodyPr>
          <a:lstStyle/>
          <a:p>
            <a:pPr algn="ctr"/>
            <a:r>
              <a:rPr lang="en-GB" dirty="0"/>
              <a:t>Majority of pathogenic mutations are missense mutations in exons 5-8 – DNA binding region</a:t>
            </a:r>
          </a:p>
          <a:p>
            <a:pPr algn="ctr"/>
            <a:endParaRPr lang="en-GB" dirty="0"/>
          </a:p>
          <a:p>
            <a:pPr algn="ctr"/>
            <a:endParaRPr lang="en-GB" dirty="0"/>
          </a:p>
        </p:txBody>
      </p:sp>
      <p:sp>
        <p:nvSpPr>
          <p:cNvPr id="9" name="TextBox 8">
            <a:extLst>
              <a:ext uri="{FF2B5EF4-FFF2-40B4-BE49-F238E27FC236}">
                <a16:creationId xmlns:a16="http://schemas.microsoft.com/office/drawing/2014/main" xmlns="" id="{C40AA485-05CA-49B0-8019-B00D09881E23}"/>
              </a:ext>
            </a:extLst>
          </p:cNvPr>
          <p:cNvSpPr txBox="1"/>
          <p:nvPr/>
        </p:nvSpPr>
        <p:spPr>
          <a:xfrm>
            <a:off x="277401" y="256854"/>
            <a:ext cx="2373331" cy="1077218"/>
          </a:xfrm>
          <a:prstGeom prst="rect">
            <a:avLst/>
          </a:prstGeom>
          <a:noFill/>
        </p:spPr>
        <p:txBody>
          <a:bodyPr wrap="square" rtlCol="0">
            <a:spAutoFit/>
          </a:bodyPr>
          <a:lstStyle/>
          <a:p>
            <a:r>
              <a:rPr lang="en-GB" sz="3200" b="1" dirty="0"/>
              <a:t>Tp53 </a:t>
            </a:r>
          </a:p>
          <a:p>
            <a:r>
              <a:rPr lang="en-GB" sz="3200" b="1" dirty="0"/>
              <a:t>(</a:t>
            </a:r>
            <a:r>
              <a:rPr lang="en-GB" sz="3200" b="1" dirty="0" err="1"/>
              <a:t>chrom</a:t>
            </a:r>
            <a:r>
              <a:rPr lang="en-GB" sz="3200" b="1" dirty="0"/>
              <a:t> 17p)</a:t>
            </a:r>
          </a:p>
        </p:txBody>
      </p:sp>
      <p:sp>
        <p:nvSpPr>
          <p:cNvPr id="7" name="TextBox 6">
            <a:extLst>
              <a:ext uri="{FF2B5EF4-FFF2-40B4-BE49-F238E27FC236}">
                <a16:creationId xmlns:a16="http://schemas.microsoft.com/office/drawing/2014/main" xmlns="" id="{72DA323D-71BE-445E-97F6-BC1FE1E62DC2}"/>
              </a:ext>
            </a:extLst>
          </p:cNvPr>
          <p:cNvSpPr txBox="1"/>
          <p:nvPr/>
        </p:nvSpPr>
        <p:spPr>
          <a:xfrm>
            <a:off x="4637933" y="3429000"/>
            <a:ext cx="2276575" cy="646331"/>
          </a:xfrm>
          <a:prstGeom prst="rect">
            <a:avLst/>
          </a:prstGeom>
          <a:noFill/>
          <a:ln>
            <a:solidFill>
              <a:srgbClr val="0070C0"/>
            </a:solidFill>
          </a:ln>
        </p:spPr>
        <p:txBody>
          <a:bodyPr wrap="square" rtlCol="0">
            <a:spAutoFit/>
          </a:bodyPr>
          <a:lstStyle/>
          <a:p>
            <a:pPr algn="ctr"/>
            <a:r>
              <a:rPr lang="en-GB" dirty="0"/>
              <a:t>P53 responds to genomic instability by:</a:t>
            </a:r>
          </a:p>
        </p:txBody>
      </p:sp>
      <p:cxnSp>
        <p:nvCxnSpPr>
          <p:cNvPr id="11" name="Straight Arrow Connector 10">
            <a:extLst>
              <a:ext uri="{FF2B5EF4-FFF2-40B4-BE49-F238E27FC236}">
                <a16:creationId xmlns:a16="http://schemas.microsoft.com/office/drawing/2014/main" xmlns="" id="{A32A4C04-4BD8-443B-86BF-DF4E26EB539C}"/>
              </a:ext>
            </a:extLst>
          </p:cNvPr>
          <p:cNvCxnSpPr>
            <a:cxnSpLocks/>
          </p:cNvCxnSpPr>
          <p:nvPr/>
        </p:nvCxnSpPr>
        <p:spPr>
          <a:xfrm flipH="1">
            <a:off x="3327762" y="3709540"/>
            <a:ext cx="1310172" cy="491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0EB5DA94-ED6B-4C49-9D7C-901D7EACA16F}"/>
              </a:ext>
            </a:extLst>
          </p:cNvPr>
          <p:cNvSpPr txBox="1"/>
          <p:nvPr/>
        </p:nvSpPr>
        <p:spPr>
          <a:xfrm>
            <a:off x="1051187" y="4134290"/>
            <a:ext cx="2276575" cy="646331"/>
          </a:xfrm>
          <a:prstGeom prst="rect">
            <a:avLst/>
          </a:prstGeom>
          <a:noFill/>
          <a:ln>
            <a:solidFill>
              <a:srgbClr val="0070C0"/>
            </a:solidFill>
          </a:ln>
        </p:spPr>
        <p:txBody>
          <a:bodyPr wrap="square" rtlCol="0">
            <a:spAutoFit/>
          </a:bodyPr>
          <a:lstStyle/>
          <a:p>
            <a:pPr algn="ctr"/>
            <a:r>
              <a:rPr lang="en-GB" dirty="0"/>
              <a:t>Inducing cell cycle arrest</a:t>
            </a:r>
          </a:p>
        </p:txBody>
      </p:sp>
      <p:cxnSp>
        <p:nvCxnSpPr>
          <p:cNvPr id="13" name="Straight Arrow Connector 12">
            <a:extLst>
              <a:ext uri="{FF2B5EF4-FFF2-40B4-BE49-F238E27FC236}">
                <a16:creationId xmlns:a16="http://schemas.microsoft.com/office/drawing/2014/main" xmlns="" id="{D68573D3-1BF0-4446-9055-60AC8195FC94}"/>
              </a:ext>
            </a:extLst>
          </p:cNvPr>
          <p:cNvCxnSpPr>
            <a:cxnSpLocks/>
          </p:cNvCxnSpPr>
          <p:nvPr/>
        </p:nvCxnSpPr>
        <p:spPr>
          <a:xfrm flipH="1">
            <a:off x="4051661" y="4083612"/>
            <a:ext cx="592901" cy="935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4988FC5D-7D0E-417B-B4F7-026584819BE8}"/>
              </a:ext>
            </a:extLst>
          </p:cNvPr>
          <p:cNvSpPr txBox="1"/>
          <p:nvPr/>
        </p:nvSpPr>
        <p:spPr>
          <a:xfrm>
            <a:off x="2527127" y="5096821"/>
            <a:ext cx="2276575" cy="369332"/>
          </a:xfrm>
          <a:prstGeom prst="rect">
            <a:avLst/>
          </a:prstGeom>
          <a:noFill/>
          <a:ln>
            <a:solidFill>
              <a:srgbClr val="0070C0"/>
            </a:solidFill>
          </a:ln>
        </p:spPr>
        <p:txBody>
          <a:bodyPr wrap="square" rtlCol="0">
            <a:spAutoFit/>
          </a:bodyPr>
          <a:lstStyle/>
          <a:p>
            <a:pPr algn="ctr"/>
            <a:r>
              <a:rPr lang="en-GB" dirty="0"/>
              <a:t>Inducing cell death</a:t>
            </a:r>
          </a:p>
        </p:txBody>
      </p:sp>
      <p:sp>
        <p:nvSpPr>
          <p:cNvPr id="17" name="TextBox 16">
            <a:extLst>
              <a:ext uri="{FF2B5EF4-FFF2-40B4-BE49-F238E27FC236}">
                <a16:creationId xmlns:a16="http://schemas.microsoft.com/office/drawing/2014/main" xmlns="" id="{CB3E884E-B88A-4EC5-A59A-7D1FDF61B0F9}"/>
              </a:ext>
            </a:extLst>
          </p:cNvPr>
          <p:cNvSpPr txBox="1"/>
          <p:nvPr/>
        </p:nvSpPr>
        <p:spPr>
          <a:xfrm>
            <a:off x="5111725" y="5122001"/>
            <a:ext cx="2276575" cy="369332"/>
          </a:xfrm>
          <a:prstGeom prst="rect">
            <a:avLst/>
          </a:prstGeom>
          <a:noFill/>
          <a:ln>
            <a:solidFill>
              <a:srgbClr val="0070C0"/>
            </a:solidFill>
          </a:ln>
        </p:spPr>
        <p:txBody>
          <a:bodyPr wrap="square" rtlCol="0">
            <a:spAutoFit/>
          </a:bodyPr>
          <a:lstStyle/>
          <a:p>
            <a:pPr algn="ctr"/>
            <a:r>
              <a:rPr lang="en-GB" dirty="0"/>
              <a:t>Inducing senescence</a:t>
            </a:r>
          </a:p>
        </p:txBody>
      </p:sp>
      <p:cxnSp>
        <p:nvCxnSpPr>
          <p:cNvPr id="20" name="Straight Arrow Connector 19">
            <a:extLst>
              <a:ext uri="{FF2B5EF4-FFF2-40B4-BE49-F238E27FC236}">
                <a16:creationId xmlns:a16="http://schemas.microsoft.com/office/drawing/2014/main" xmlns="" id="{A435D7AB-4737-416D-8B52-16FC779CA4CF}"/>
              </a:ext>
            </a:extLst>
          </p:cNvPr>
          <p:cNvCxnSpPr>
            <a:cxnSpLocks/>
            <a:stCxn id="7" idx="2"/>
          </p:cNvCxnSpPr>
          <p:nvPr/>
        </p:nvCxnSpPr>
        <p:spPr>
          <a:xfrm>
            <a:off x="5776221" y="4075331"/>
            <a:ext cx="319779" cy="1021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547769BB-EE9F-436A-98CD-13BD1ECEC9AB}"/>
              </a:ext>
            </a:extLst>
          </p:cNvPr>
          <p:cNvSpPr txBox="1"/>
          <p:nvPr/>
        </p:nvSpPr>
        <p:spPr>
          <a:xfrm>
            <a:off x="7632197" y="4809914"/>
            <a:ext cx="2276575" cy="646331"/>
          </a:xfrm>
          <a:prstGeom prst="rect">
            <a:avLst/>
          </a:prstGeom>
          <a:noFill/>
          <a:ln>
            <a:solidFill>
              <a:srgbClr val="0070C0"/>
            </a:solidFill>
          </a:ln>
        </p:spPr>
        <p:txBody>
          <a:bodyPr wrap="square" rtlCol="0">
            <a:spAutoFit/>
          </a:bodyPr>
          <a:lstStyle/>
          <a:p>
            <a:pPr algn="ctr"/>
            <a:r>
              <a:rPr lang="en-GB" dirty="0"/>
              <a:t>Inhibiting angiogenesis</a:t>
            </a:r>
          </a:p>
        </p:txBody>
      </p:sp>
      <p:cxnSp>
        <p:nvCxnSpPr>
          <p:cNvPr id="24" name="Straight Arrow Connector 23">
            <a:extLst>
              <a:ext uri="{FF2B5EF4-FFF2-40B4-BE49-F238E27FC236}">
                <a16:creationId xmlns:a16="http://schemas.microsoft.com/office/drawing/2014/main" xmlns="" id="{0CEFCF4C-9612-4451-B079-8DC6CDB23463}"/>
              </a:ext>
            </a:extLst>
          </p:cNvPr>
          <p:cNvCxnSpPr>
            <a:cxnSpLocks/>
            <a:endCxn id="23" idx="0"/>
          </p:cNvCxnSpPr>
          <p:nvPr/>
        </p:nvCxnSpPr>
        <p:spPr>
          <a:xfrm>
            <a:off x="6936556" y="3752165"/>
            <a:ext cx="1833929" cy="1057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EEE8BCD9-7B26-442D-B137-C3875F7DD41E}"/>
              </a:ext>
            </a:extLst>
          </p:cNvPr>
          <p:cNvSpPr txBox="1"/>
          <p:nvPr/>
        </p:nvSpPr>
        <p:spPr>
          <a:xfrm>
            <a:off x="9077225" y="3428896"/>
            <a:ext cx="2276575" cy="369332"/>
          </a:xfrm>
          <a:prstGeom prst="rect">
            <a:avLst/>
          </a:prstGeom>
          <a:solidFill>
            <a:schemeClr val="bg1"/>
          </a:solidFill>
          <a:ln>
            <a:solidFill>
              <a:srgbClr val="0070C0"/>
            </a:solidFill>
          </a:ln>
        </p:spPr>
        <p:txBody>
          <a:bodyPr wrap="square" rtlCol="0">
            <a:spAutoFit/>
          </a:bodyPr>
          <a:lstStyle/>
          <a:p>
            <a:pPr algn="ctr"/>
            <a:r>
              <a:rPr lang="en-GB" b="1" dirty="0"/>
              <a:t>Inhibiting metabolism</a:t>
            </a:r>
          </a:p>
        </p:txBody>
      </p:sp>
      <p:cxnSp>
        <p:nvCxnSpPr>
          <p:cNvPr id="30" name="Straight Arrow Connector 29">
            <a:extLst>
              <a:ext uri="{FF2B5EF4-FFF2-40B4-BE49-F238E27FC236}">
                <a16:creationId xmlns:a16="http://schemas.microsoft.com/office/drawing/2014/main" xmlns="" id="{59DE279A-1F2B-496D-B012-CD083BBE03D5}"/>
              </a:ext>
            </a:extLst>
          </p:cNvPr>
          <p:cNvCxnSpPr>
            <a:cxnSpLocks/>
            <a:endCxn id="29" idx="1"/>
          </p:cNvCxnSpPr>
          <p:nvPr/>
        </p:nvCxnSpPr>
        <p:spPr>
          <a:xfrm flipV="1">
            <a:off x="6914508" y="3613562"/>
            <a:ext cx="2162717" cy="51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32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2" grpId="0" animBg="1"/>
      <p:bldP spid="16" grpId="0" animBg="1"/>
      <p:bldP spid="17" grpId="0" animBg="1"/>
      <p:bldP spid="23"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C49B9E4-EDA6-4073-87AB-412E9C476DE0}"/>
              </a:ext>
            </a:extLst>
          </p:cNvPr>
          <p:cNvSpPr>
            <a:spLocks noGrp="1"/>
          </p:cNvSpPr>
          <p:nvPr>
            <p:ph type="sldNum" sz="quarter" idx="12"/>
          </p:nvPr>
        </p:nvSpPr>
        <p:spPr>
          <a:xfrm>
            <a:off x="9340065" y="6492875"/>
            <a:ext cx="2743200" cy="365125"/>
          </a:xfrm>
        </p:spPr>
        <p:txBody>
          <a:bodyPr/>
          <a:lstStyle/>
          <a:p>
            <a:fld id="{2CD6764E-73D6-7044-9DC9-72ACDA3F174E}" type="slidenum">
              <a:rPr lang="en-US" smtClean="0"/>
              <a:t>4</a:t>
            </a:fld>
            <a:endParaRPr lang="en-US" dirty="0"/>
          </a:p>
        </p:txBody>
      </p:sp>
      <p:pic>
        <p:nvPicPr>
          <p:cNvPr id="5" name="Picture 4">
            <a:extLst>
              <a:ext uri="{FF2B5EF4-FFF2-40B4-BE49-F238E27FC236}">
                <a16:creationId xmlns:a16="http://schemas.microsoft.com/office/drawing/2014/main" xmlns="" id="{81608F38-63D6-457C-BFB2-D86652E0CDB9}"/>
              </a:ext>
            </a:extLst>
          </p:cNvPr>
          <p:cNvPicPr>
            <a:picLocks noChangeAspect="1"/>
          </p:cNvPicPr>
          <p:nvPr/>
        </p:nvPicPr>
        <p:blipFill rotWithShape="1">
          <a:blip r:embed="rId2"/>
          <a:srcRect t="9931" r="48511" b="71076"/>
          <a:stretch/>
        </p:blipFill>
        <p:spPr>
          <a:xfrm>
            <a:off x="2517168" y="388143"/>
            <a:ext cx="6277510" cy="1302545"/>
          </a:xfrm>
          <a:prstGeom prst="rect">
            <a:avLst/>
          </a:prstGeom>
        </p:spPr>
      </p:pic>
      <p:sp>
        <p:nvSpPr>
          <p:cNvPr id="6" name="Right Brace 5">
            <a:extLst>
              <a:ext uri="{FF2B5EF4-FFF2-40B4-BE49-F238E27FC236}">
                <a16:creationId xmlns:a16="http://schemas.microsoft.com/office/drawing/2014/main" xmlns="" id="{37AC855A-0043-4D7C-9D89-D1EC80DE69FD}"/>
              </a:ext>
            </a:extLst>
          </p:cNvPr>
          <p:cNvSpPr/>
          <p:nvPr/>
        </p:nvSpPr>
        <p:spPr>
          <a:xfrm rot="5400000">
            <a:off x="5204291" y="842727"/>
            <a:ext cx="325351" cy="145806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xmlns="" id="{C40AA485-05CA-49B0-8019-B00D09881E23}"/>
              </a:ext>
            </a:extLst>
          </p:cNvPr>
          <p:cNvSpPr txBox="1"/>
          <p:nvPr/>
        </p:nvSpPr>
        <p:spPr>
          <a:xfrm>
            <a:off x="277401" y="256854"/>
            <a:ext cx="2373331" cy="1077218"/>
          </a:xfrm>
          <a:prstGeom prst="rect">
            <a:avLst/>
          </a:prstGeom>
          <a:noFill/>
        </p:spPr>
        <p:txBody>
          <a:bodyPr wrap="square" rtlCol="0">
            <a:spAutoFit/>
          </a:bodyPr>
          <a:lstStyle/>
          <a:p>
            <a:r>
              <a:rPr lang="en-GB" sz="3200" b="1" dirty="0"/>
              <a:t>Tp53 </a:t>
            </a:r>
          </a:p>
          <a:p>
            <a:r>
              <a:rPr lang="en-GB" sz="3200" b="1" dirty="0"/>
              <a:t>(</a:t>
            </a:r>
            <a:r>
              <a:rPr lang="en-GB" sz="3200" b="1" dirty="0" err="1"/>
              <a:t>chrom</a:t>
            </a:r>
            <a:r>
              <a:rPr lang="en-GB" sz="3200" b="1" dirty="0"/>
              <a:t> 17p)</a:t>
            </a:r>
          </a:p>
        </p:txBody>
      </p:sp>
      <p:sp>
        <p:nvSpPr>
          <p:cNvPr id="7" name="TextBox 6">
            <a:extLst>
              <a:ext uri="{FF2B5EF4-FFF2-40B4-BE49-F238E27FC236}">
                <a16:creationId xmlns:a16="http://schemas.microsoft.com/office/drawing/2014/main" xmlns="" id="{72DA323D-71BE-445E-97F6-BC1FE1E62DC2}"/>
              </a:ext>
            </a:extLst>
          </p:cNvPr>
          <p:cNvSpPr txBox="1"/>
          <p:nvPr/>
        </p:nvSpPr>
        <p:spPr>
          <a:xfrm>
            <a:off x="4637933" y="2309119"/>
            <a:ext cx="2276575" cy="646331"/>
          </a:xfrm>
          <a:prstGeom prst="rect">
            <a:avLst/>
          </a:prstGeom>
          <a:noFill/>
          <a:ln>
            <a:solidFill>
              <a:srgbClr val="0070C0"/>
            </a:solidFill>
          </a:ln>
        </p:spPr>
        <p:txBody>
          <a:bodyPr wrap="square" rtlCol="0">
            <a:spAutoFit/>
          </a:bodyPr>
          <a:lstStyle/>
          <a:p>
            <a:pPr algn="ctr"/>
            <a:r>
              <a:rPr lang="en-GB" dirty="0"/>
              <a:t>P53 responds to genomic instability by:</a:t>
            </a:r>
          </a:p>
        </p:txBody>
      </p:sp>
      <p:cxnSp>
        <p:nvCxnSpPr>
          <p:cNvPr id="11" name="Straight Arrow Connector 10">
            <a:extLst>
              <a:ext uri="{FF2B5EF4-FFF2-40B4-BE49-F238E27FC236}">
                <a16:creationId xmlns:a16="http://schemas.microsoft.com/office/drawing/2014/main" xmlns="" id="{A32A4C04-4BD8-443B-86BF-DF4E26EB539C}"/>
              </a:ext>
            </a:extLst>
          </p:cNvPr>
          <p:cNvCxnSpPr>
            <a:cxnSpLocks/>
          </p:cNvCxnSpPr>
          <p:nvPr/>
        </p:nvCxnSpPr>
        <p:spPr>
          <a:xfrm flipH="1">
            <a:off x="3327762" y="2589659"/>
            <a:ext cx="1310172" cy="491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0EB5DA94-ED6B-4C49-9D7C-901D7EACA16F}"/>
              </a:ext>
            </a:extLst>
          </p:cNvPr>
          <p:cNvSpPr txBox="1"/>
          <p:nvPr/>
        </p:nvSpPr>
        <p:spPr>
          <a:xfrm>
            <a:off x="1051187" y="3014409"/>
            <a:ext cx="2276575" cy="646331"/>
          </a:xfrm>
          <a:prstGeom prst="rect">
            <a:avLst/>
          </a:prstGeom>
          <a:noFill/>
          <a:ln>
            <a:solidFill>
              <a:srgbClr val="0070C0"/>
            </a:solidFill>
          </a:ln>
        </p:spPr>
        <p:txBody>
          <a:bodyPr wrap="square" rtlCol="0">
            <a:spAutoFit/>
          </a:bodyPr>
          <a:lstStyle/>
          <a:p>
            <a:pPr algn="ctr"/>
            <a:r>
              <a:rPr lang="en-GB" dirty="0">
                <a:solidFill>
                  <a:srgbClr val="FF0000"/>
                </a:solidFill>
              </a:rPr>
              <a:t>Preventing</a:t>
            </a:r>
            <a:r>
              <a:rPr lang="en-GB" dirty="0"/>
              <a:t> cell cycle arrest</a:t>
            </a:r>
          </a:p>
        </p:txBody>
      </p:sp>
      <p:cxnSp>
        <p:nvCxnSpPr>
          <p:cNvPr id="13" name="Straight Arrow Connector 12">
            <a:extLst>
              <a:ext uri="{FF2B5EF4-FFF2-40B4-BE49-F238E27FC236}">
                <a16:creationId xmlns:a16="http://schemas.microsoft.com/office/drawing/2014/main" xmlns="" id="{D68573D3-1BF0-4446-9055-60AC8195FC94}"/>
              </a:ext>
            </a:extLst>
          </p:cNvPr>
          <p:cNvCxnSpPr>
            <a:cxnSpLocks/>
          </p:cNvCxnSpPr>
          <p:nvPr/>
        </p:nvCxnSpPr>
        <p:spPr>
          <a:xfrm flipH="1">
            <a:off x="4051661" y="2963731"/>
            <a:ext cx="592901" cy="935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4988FC5D-7D0E-417B-B4F7-026584819BE8}"/>
              </a:ext>
            </a:extLst>
          </p:cNvPr>
          <p:cNvSpPr txBox="1"/>
          <p:nvPr/>
        </p:nvSpPr>
        <p:spPr>
          <a:xfrm>
            <a:off x="2527127" y="3976940"/>
            <a:ext cx="2276575" cy="369332"/>
          </a:xfrm>
          <a:prstGeom prst="rect">
            <a:avLst/>
          </a:prstGeom>
          <a:noFill/>
          <a:ln>
            <a:solidFill>
              <a:srgbClr val="0070C0"/>
            </a:solidFill>
          </a:ln>
        </p:spPr>
        <p:txBody>
          <a:bodyPr wrap="square" rtlCol="0">
            <a:spAutoFit/>
          </a:bodyPr>
          <a:lstStyle/>
          <a:p>
            <a:pPr algn="ctr"/>
            <a:r>
              <a:rPr lang="en-GB" dirty="0">
                <a:solidFill>
                  <a:srgbClr val="FF0000"/>
                </a:solidFill>
              </a:rPr>
              <a:t>Preventing </a:t>
            </a:r>
            <a:r>
              <a:rPr lang="en-GB" dirty="0"/>
              <a:t>cell death</a:t>
            </a:r>
          </a:p>
        </p:txBody>
      </p:sp>
      <p:sp>
        <p:nvSpPr>
          <p:cNvPr id="17" name="TextBox 16">
            <a:extLst>
              <a:ext uri="{FF2B5EF4-FFF2-40B4-BE49-F238E27FC236}">
                <a16:creationId xmlns:a16="http://schemas.microsoft.com/office/drawing/2014/main" xmlns="" id="{CB3E884E-B88A-4EC5-A59A-7D1FDF61B0F9}"/>
              </a:ext>
            </a:extLst>
          </p:cNvPr>
          <p:cNvSpPr txBox="1"/>
          <p:nvPr/>
        </p:nvSpPr>
        <p:spPr>
          <a:xfrm>
            <a:off x="5111725" y="4002120"/>
            <a:ext cx="2276575" cy="646331"/>
          </a:xfrm>
          <a:prstGeom prst="rect">
            <a:avLst/>
          </a:prstGeom>
          <a:noFill/>
          <a:ln>
            <a:solidFill>
              <a:srgbClr val="0070C0"/>
            </a:solidFill>
          </a:ln>
        </p:spPr>
        <p:txBody>
          <a:bodyPr wrap="square" rtlCol="0">
            <a:spAutoFit/>
          </a:bodyPr>
          <a:lstStyle/>
          <a:p>
            <a:pPr algn="ctr"/>
            <a:r>
              <a:rPr lang="en-GB" dirty="0">
                <a:solidFill>
                  <a:srgbClr val="FF0000"/>
                </a:solidFill>
              </a:rPr>
              <a:t>Preventing</a:t>
            </a:r>
            <a:r>
              <a:rPr lang="en-GB" dirty="0"/>
              <a:t> senescence</a:t>
            </a:r>
          </a:p>
        </p:txBody>
      </p:sp>
      <p:cxnSp>
        <p:nvCxnSpPr>
          <p:cNvPr id="20" name="Straight Arrow Connector 19">
            <a:extLst>
              <a:ext uri="{FF2B5EF4-FFF2-40B4-BE49-F238E27FC236}">
                <a16:creationId xmlns:a16="http://schemas.microsoft.com/office/drawing/2014/main" xmlns="" id="{A435D7AB-4737-416D-8B52-16FC779CA4CF}"/>
              </a:ext>
            </a:extLst>
          </p:cNvPr>
          <p:cNvCxnSpPr>
            <a:cxnSpLocks/>
            <a:stCxn id="7" idx="2"/>
          </p:cNvCxnSpPr>
          <p:nvPr/>
        </p:nvCxnSpPr>
        <p:spPr>
          <a:xfrm>
            <a:off x="5776221" y="2955450"/>
            <a:ext cx="319779" cy="1021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547769BB-EE9F-436A-98CD-13BD1ECEC9AB}"/>
              </a:ext>
            </a:extLst>
          </p:cNvPr>
          <p:cNvSpPr txBox="1"/>
          <p:nvPr/>
        </p:nvSpPr>
        <p:spPr>
          <a:xfrm>
            <a:off x="7632197" y="3690033"/>
            <a:ext cx="2276575" cy="646331"/>
          </a:xfrm>
          <a:prstGeom prst="rect">
            <a:avLst/>
          </a:prstGeom>
          <a:noFill/>
          <a:ln>
            <a:solidFill>
              <a:srgbClr val="0070C0"/>
            </a:solidFill>
          </a:ln>
        </p:spPr>
        <p:txBody>
          <a:bodyPr wrap="square" rtlCol="0">
            <a:spAutoFit/>
          </a:bodyPr>
          <a:lstStyle/>
          <a:p>
            <a:pPr algn="ctr"/>
            <a:r>
              <a:rPr lang="en-GB" dirty="0">
                <a:solidFill>
                  <a:srgbClr val="FF0000"/>
                </a:solidFill>
              </a:rPr>
              <a:t>Activating</a:t>
            </a:r>
            <a:r>
              <a:rPr lang="en-GB" dirty="0"/>
              <a:t> angiogenesis</a:t>
            </a:r>
          </a:p>
        </p:txBody>
      </p:sp>
      <p:cxnSp>
        <p:nvCxnSpPr>
          <p:cNvPr id="24" name="Straight Arrow Connector 23">
            <a:extLst>
              <a:ext uri="{FF2B5EF4-FFF2-40B4-BE49-F238E27FC236}">
                <a16:creationId xmlns:a16="http://schemas.microsoft.com/office/drawing/2014/main" xmlns="" id="{0CEFCF4C-9612-4451-B079-8DC6CDB23463}"/>
              </a:ext>
            </a:extLst>
          </p:cNvPr>
          <p:cNvCxnSpPr>
            <a:cxnSpLocks/>
            <a:endCxn id="23" idx="0"/>
          </p:cNvCxnSpPr>
          <p:nvPr/>
        </p:nvCxnSpPr>
        <p:spPr>
          <a:xfrm>
            <a:off x="6936556" y="2632284"/>
            <a:ext cx="1833929" cy="1057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EEE8BCD9-7B26-442D-B137-C3875F7DD41E}"/>
              </a:ext>
            </a:extLst>
          </p:cNvPr>
          <p:cNvSpPr txBox="1"/>
          <p:nvPr/>
        </p:nvSpPr>
        <p:spPr>
          <a:xfrm>
            <a:off x="9077225" y="2309015"/>
            <a:ext cx="2276575" cy="646331"/>
          </a:xfrm>
          <a:prstGeom prst="rect">
            <a:avLst/>
          </a:prstGeom>
          <a:noFill/>
          <a:ln>
            <a:solidFill>
              <a:schemeClr val="accent1"/>
            </a:solidFill>
          </a:ln>
        </p:spPr>
        <p:txBody>
          <a:bodyPr wrap="square" rtlCol="0">
            <a:spAutoFit/>
          </a:bodyPr>
          <a:lstStyle/>
          <a:p>
            <a:pPr algn="ctr"/>
            <a:r>
              <a:rPr lang="en-GB" b="1" dirty="0">
                <a:solidFill>
                  <a:srgbClr val="FF0000"/>
                </a:solidFill>
              </a:rPr>
              <a:t>Activating</a:t>
            </a:r>
            <a:r>
              <a:rPr lang="en-GB" b="1" dirty="0"/>
              <a:t> metabolism</a:t>
            </a:r>
          </a:p>
        </p:txBody>
      </p:sp>
      <p:cxnSp>
        <p:nvCxnSpPr>
          <p:cNvPr id="30" name="Straight Arrow Connector 29">
            <a:extLst>
              <a:ext uri="{FF2B5EF4-FFF2-40B4-BE49-F238E27FC236}">
                <a16:creationId xmlns:a16="http://schemas.microsoft.com/office/drawing/2014/main" xmlns="" id="{59DE279A-1F2B-496D-B012-CD083BBE03D5}"/>
              </a:ext>
            </a:extLst>
          </p:cNvPr>
          <p:cNvCxnSpPr>
            <a:cxnSpLocks/>
            <a:endCxn id="29" idx="1"/>
          </p:cNvCxnSpPr>
          <p:nvPr/>
        </p:nvCxnSpPr>
        <p:spPr>
          <a:xfrm>
            <a:off x="6914508" y="2545429"/>
            <a:ext cx="2162717" cy="86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xmlns="" id="{85FA76FD-3DAB-4639-A521-552DCA0E750F}"/>
              </a:ext>
            </a:extLst>
          </p:cNvPr>
          <p:cNvCxnSpPr/>
          <p:nvPr/>
        </p:nvCxnSpPr>
        <p:spPr>
          <a:xfrm flipH="1">
            <a:off x="4644562" y="924674"/>
            <a:ext cx="245937" cy="4093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4516730-092D-4A7E-8179-6544D1EE85B9}"/>
              </a:ext>
            </a:extLst>
          </p:cNvPr>
          <p:cNvCxnSpPr/>
          <p:nvPr/>
        </p:nvCxnSpPr>
        <p:spPr>
          <a:xfrm>
            <a:off x="4644562" y="924674"/>
            <a:ext cx="245937" cy="4093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F97D2CA1-0B1A-4448-9449-4C60ED84A584}"/>
              </a:ext>
            </a:extLst>
          </p:cNvPr>
          <p:cNvSpPr txBox="1"/>
          <p:nvPr/>
        </p:nvSpPr>
        <p:spPr>
          <a:xfrm>
            <a:off x="4459727" y="2057890"/>
            <a:ext cx="1746607" cy="461665"/>
          </a:xfrm>
          <a:prstGeom prst="rect">
            <a:avLst/>
          </a:prstGeom>
          <a:noFill/>
        </p:spPr>
        <p:txBody>
          <a:bodyPr wrap="square" rtlCol="0">
            <a:spAutoFit/>
          </a:bodyPr>
          <a:lstStyle/>
          <a:p>
            <a:r>
              <a:rPr lang="en-GB" sz="2400" dirty="0">
                <a:solidFill>
                  <a:srgbClr val="FF0000"/>
                </a:solidFill>
              </a:rPr>
              <a:t>mutated</a:t>
            </a:r>
          </a:p>
        </p:txBody>
      </p:sp>
      <p:sp>
        <p:nvSpPr>
          <p:cNvPr id="18" name="Right Brace 17">
            <a:extLst>
              <a:ext uri="{FF2B5EF4-FFF2-40B4-BE49-F238E27FC236}">
                <a16:creationId xmlns:a16="http://schemas.microsoft.com/office/drawing/2014/main" xmlns="" id="{4DFA16A4-452A-4F74-B4E4-8642BE99A1C6}"/>
              </a:ext>
            </a:extLst>
          </p:cNvPr>
          <p:cNvSpPr/>
          <p:nvPr/>
        </p:nvSpPr>
        <p:spPr>
          <a:xfrm rot="5400000">
            <a:off x="5589140" y="605185"/>
            <a:ext cx="965771" cy="957551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xmlns="" id="{B18DE991-0020-4E30-A8D8-0B30F5B9ECF6}"/>
              </a:ext>
            </a:extLst>
          </p:cNvPr>
          <p:cNvSpPr txBox="1"/>
          <p:nvPr/>
        </p:nvSpPr>
        <p:spPr>
          <a:xfrm>
            <a:off x="4459727" y="6137433"/>
            <a:ext cx="3172470" cy="461665"/>
          </a:xfrm>
          <a:prstGeom prst="rect">
            <a:avLst/>
          </a:prstGeom>
          <a:noFill/>
        </p:spPr>
        <p:txBody>
          <a:bodyPr wrap="square" rtlCol="0">
            <a:spAutoFit/>
          </a:bodyPr>
          <a:lstStyle/>
          <a:p>
            <a:pPr algn="ctr"/>
            <a:r>
              <a:rPr lang="en-GB" sz="2400" b="1" dirty="0">
                <a:solidFill>
                  <a:schemeClr val="accent1"/>
                </a:solidFill>
              </a:rPr>
              <a:t>tumorigenesis</a:t>
            </a:r>
          </a:p>
        </p:txBody>
      </p:sp>
    </p:spTree>
    <p:extLst>
      <p:ext uri="{BB962C8B-B14F-4D97-AF65-F5344CB8AC3E}">
        <p14:creationId xmlns:p14="http://schemas.microsoft.com/office/powerpoint/2010/main" val="1128258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rrow: Right 26">
            <a:extLst>
              <a:ext uri="{FF2B5EF4-FFF2-40B4-BE49-F238E27FC236}">
                <a16:creationId xmlns:a16="http://schemas.microsoft.com/office/drawing/2014/main" xmlns="" id="{A7505073-21A1-419E-AD3C-5D34D85CDDF7}"/>
              </a:ext>
            </a:extLst>
          </p:cNvPr>
          <p:cNvSpPr/>
          <p:nvPr/>
        </p:nvSpPr>
        <p:spPr>
          <a:xfrm>
            <a:off x="3214675" y="1261839"/>
            <a:ext cx="5138216" cy="566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3D3B5116-583D-6D4C-81BE-B810A46E828A}"/>
              </a:ext>
            </a:extLst>
          </p:cNvPr>
          <p:cNvSpPr>
            <a:spLocks noGrp="1"/>
          </p:cNvSpPr>
          <p:nvPr>
            <p:ph type="title"/>
          </p:nvPr>
        </p:nvSpPr>
        <p:spPr>
          <a:xfrm>
            <a:off x="1219860" y="75868"/>
            <a:ext cx="9985365" cy="956056"/>
          </a:xfrm>
          <a:ln>
            <a:noFill/>
          </a:ln>
        </p:spPr>
        <p:txBody>
          <a:bodyPr>
            <a:normAutofit/>
          </a:bodyPr>
          <a:lstStyle/>
          <a:p>
            <a:r>
              <a:rPr lang="en-US" sz="3200" b="1" dirty="0">
                <a:latin typeface="Arial" panose="020B0604020202020204" pitchFamily="34" charset="0"/>
                <a:cs typeface="Arial" panose="020B0604020202020204" pitchFamily="34" charset="0"/>
              </a:rPr>
              <a:t>Current screening pathway for a LFS patient - UK</a:t>
            </a:r>
          </a:p>
        </p:txBody>
      </p:sp>
      <p:sp>
        <p:nvSpPr>
          <p:cNvPr id="8" name="Pentagon 7">
            <a:extLst>
              <a:ext uri="{FF2B5EF4-FFF2-40B4-BE49-F238E27FC236}">
                <a16:creationId xmlns:a16="http://schemas.microsoft.com/office/drawing/2014/main" xmlns="" id="{902DA59D-BBC7-734C-A8B0-609BAA1587D9}"/>
              </a:ext>
            </a:extLst>
          </p:cNvPr>
          <p:cNvSpPr/>
          <p:nvPr/>
        </p:nvSpPr>
        <p:spPr>
          <a:xfrm>
            <a:off x="3186771" y="2816692"/>
            <a:ext cx="8164286" cy="587828"/>
          </a:xfrm>
          <a:prstGeom prst="homePlat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A8B31E39-A6D2-0847-84EE-AFF36D944325}"/>
              </a:ext>
            </a:extLst>
          </p:cNvPr>
          <p:cNvCxnSpPr/>
          <p:nvPr/>
        </p:nvCxnSpPr>
        <p:spPr>
          <a:xfrm>
            <a:off x="3986178" y="2067366"/>
            <a:ext cx="0" cy="1850571"/>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DF618559-8B01-4448-91B5-8BE6083F5061}"/>
              </a:ext>
            </a:extLst>
          </p:cNvPr>
          <p:cNvSpPr txBox="1"/>
          <p:nvPr/>
        </p:nvSpPr>
        <p:spPr>
          <a:xfrm>
            <a:off x="3736449" y="3884639"/>
            <a:ext cx="1328057" cy="276999"/>
          </a:xfrm>
          <a:prstGeom prst="rect">
            <a:avLst/>
          </a:prstGeom>
          <a:noFill/>
        </p:spPr>
        <p:txBody>
          <a:bodyPr wrap="square" rtlCol="0">
            <a:spAutoFit/>
          </a:bodyPr>
          <a:lstStyle/>
          <a:p>
            <a:r>
              <a:rPr lang="en-US" sz="1200" dirty="0"/>
              <a:t>20 y</a:t>
            </a:r>
          </a:p>
        </p:txBody>
      </p:sp>
      <p:cxnSp>
        <p:nvCxnSpPr>
          <p:cNvPr id="12" name="Straight Connector 11">
            <a:extLst>
              <a:ext uri="{FF2B5EF4-FFF2-40B4-BE49-F238E27FC236}">
                <a16:creationId xmlns:a16="http://schemas.microsoft.com/office/drawing/2014/main" xmlns="" id="{DC21C840-1DC6-8E4A-B4A8-183C3367DEB5}"/>
              </a:ext>
            </a:extLst>
          </p:cNvPr>
          <p:cNvCxnSpPr>
            <a:cxnSpLocks/>
          </p:cNvCxnSpPr>
          <p:nvPr/>
        </p:nvCxnSpPr>
        <p:spPr>
          <a:xfrm>
            <a:off x="8249814" y="2100019"/>
            <a:ext cx="0" cy="173954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3458A8B0-14B7-ED44-9FF4-5220D46B2C2B}"/>
              </a:ext>
            </a:extLst>
          </p:cNvPr>
          <p:cNvSpPr txBox="1"/>
          <p:nvPr/>
        </p:nvSpPr>
        <p:spPr>
          <a:xfrm>
            <a:off x="8145264" y="3797304"/>
            <a:ext cx="1328057" cy="276999"/>
          </a:xfrm>
          <a:prstGeom prst="rect">
            <a:avLst/>
          </a:prstGeom>
          <a:noFill/>
        </p:spPr>
        <p:txBody>
          <a:bodyPr wrap="square" rtlCol="0">
            <a:spAutoFit/>
          </a:bodyPr>
          <a:lstStyle/>
          <a:p>
            <a:r>
              <a:rPr lang="en-US" sz="1200" dirty="0"/>
              <a:t>50 y</a:t>
            </a:r>
          </a:p>
        </p:txBody>
      </p:sp>
      <p:cxnSp>
        <p:nvCxnSpPr>
          <p:cNvPr id="16" name="Straight Connector 15">
            <a:extLst>
              <a:ext uri="{FF2B5EF4-FFF2-40B4-BE49-F238E27FC236}">
                <a16:creationId xmlns:a16="http://schemas.microsoft.com/office/drawing/2014/main" xmlns="" id="{CC4DACC4-05F2-3B46-911E-F640B28810BF}"/>
              </a:ext>
            </a:extLst>
          </p:cNvPr>
          <p:cNvCxnSpPr>
            <a:cxnSpLocks/>
          </p:cNvCxnSpPr>
          <p:nvPr/>
        </p:nvCxnSpPr>
        <p:spPr>
          <a:xfrm>
            <a:off x="4437837" y="2078251"/>
            <a:ext cx="0" cy="740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52DC1EBA-0789-1D43-94DB-A00D96252438}"/>
              </a:ext>
            </a:extLst>
          </p:cNvPr>
          <p:cNvCxnSpPr>
            <a:cxnSpLocks/>
          </p:cNvCxnSpPr>
          <p:nvPr/>
        </p:nvCxnSpPr>
        <p:spPr>
          <a:xfrm>
            <a:off x="4914433" y="2089136"/>
            <a:ext cx="0" cy="740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112A7728-7D49-864C-AC85-DA2883B3FB03}"/>
              </a:ext>
            </a:extLst>
          </p:cNvPr>
          <p:cNvCxnSpPr>
            <a:cxnSpLocks/>
          </p:cNvCxnSpPr>
          <p:nvPr/>
        </p:nvCxnSpPr>
        <p:spPr>
          <a:xfrm>
            <a:off x="5371631" y="2089136"/>
            <a:ext cx="9993" cy="740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FA2F34AD-E6BB-2D4E-AB09-EADCB91EDE59}"/>
              </a:ext>
            </a:extLst>
          </p:cNvPr>
          <p:cNvCxnSpPr>
            <a:cxnSpLocks/>
          </p:cNvCxnSpPr>
          <p:nvPr/>
        </p:nvCxnSpPr>
        <p:spPr>
          <a:xfrm>
            <a:off x="5820125" y="2067366"/>
            <a:ext cx="0" cy="7620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F66E3B6A-E805-834D-BF7A-DF5FECEEEE3E}"/>
              </a:ext>
            </a:extLst>
          </p:cNvPr>
          <p:cNvCxnSpPr>
            <a:cxnSpLocks/>
          </p:cNvCxnSpPr>
          <p:nvPr/>
        </p:nvCxnSpPr>
        <p:spPr>
          <a:xfrm>
            <a:off x="6283657" y="2078250"/>
            <a:ext cx="0" cy="751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9072B784-DD8F-F84B-91A6-2C77AA28C1C7}"/>
              </a:ext>
            </a:extLst>
          </p:cNvPr>
          <p:cNvCxnSpPr>
            <a:cxnSpLocks/>
          </p:cNvCxnSpPr>
          <p:nvPr/>
        </p:nvCxnSpPr>
        <p:spPr>
          <a:xfrm>
            <a:off x="6783211" y="2067366"/>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2A4B1F9-4949-AB47-A222-0B3BA2D74338}"/>
              </a:ext>
            </a:extLst>
          </p:cNvPr>
          <p:cNvCxnSpPr>
            <a:cxnSpLocks/>
          </p:cNvCxnSpPr>
          <p:nvPr/>
        </p:nvCxnSpPr>
        <p:spPr>
          <a:xfrm>
            <a:off x="7268914" y="2089136"/>
            <a:ext cx="0" cy="740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3AB44493-F0F1-AF4C-9399-16B2433636F6}"/>
              </a:ext>
            </a:extLst>
          </p:cNvPr>
          <p:cNvCxnSpPr>
            <a:cxnSpLocks/>
          </p:cNvCxnSpPr>
          <p:nvPr/>
        </p:nvCxnSpPr>
        <p:spPr>
          <a:xfrm>
            <a:off x="7751053" y="2089135"/>
            <a:ext cx="0" cy="727557"/>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F9F73B51-DE7E-474F-BFE8-7EAC388C8DCD}"/>
              </a:ext>
            </a:extLst>
          </p:cNvPr>
          <p:cNvSpPr txBox="1"/>
          <p:nvPr/>
        </p:nvSpPr>
        <p:spPr>
          <a:xfrm>
            <a:off x="3473259" y="1385053"/>
            <a:ext cx="4015569" cy="307777"/>
          </a:xfrm>
          <a:prstGeom prst="rect">
            <a:avLst/>
          </a:prstGeom>
          <a:noFill/>
        </p:spPr>
        <p:txBody>
          <a:bodyPr wrap="square" rtlCol="0">
            <a:spAutoFit/>
          </a:bodyPr>
          <a:lstStyle/>
          <a:p>
            <a:pPr algn="ctr"/>
            <a:r>
              <a:rPr lang="en-US" sz="1400" b="1" dirty="0">
                <a:solidFill>
                  <a:schemeClr val="bg1"/>
                </a:solidFill>
              </a:rPr>
              <a:t>Yearly breast  MRI 20-50y</a:t>
            </a:r>
          </a:p>
        </p:txBody>
      </p:sp>
      <p:sp>
        <p:nvSpPr>
          <p:cNvPr id="40" name="TextBox 39">
            <a:extLst>
              <a:ext uri="{FF2B5EF4-FFF2-40B4-BE49-F238E27FC236}">
                <a16:creationId xmlns:a16="http://schemas.microsoft.com/office/drawing/2014/main" xmlns="" id="{52A1C17E-6AFC-9D4A-8922-6ADD9E812F11}"/>
              </a:ext>
            </a:extLst>
          </p:cNvPr>
          <p:cNvSpPr txBox="1"/>
          <p:nvPr/>
        </p:nvSpPr>
        <p:spPr>
          <a:xfrm>
            <a:off x="4221330" y="1806668"/>
            <a:ext cx="574875" cy="276999"/>
          </a:xfrm>
          <a:prstGeom prst="rect">
            <a:avLst/>
          </a:prstGeom>
          <a:noFill/>
        </p:spPr>
        <p:txBody>
          <a:bodyPr wrap="square" rtlCol="0">
            <a:spAutoFit/>
          </a:bodyPr>
          <a:lstStyle/>
          <a:p>
            <a:r>
              <a:rPr lang="en-US" sz="1200" dirty="0"/>
              <a:t>MRI-b</a:t>
            </a:r>
          </a:p>
        </p:txBody>
      </p:sp>
      <p:sp>
        <p:nvSpPr>
          <p:cNvPr id="42" name="TextBox 41">
            <a:extLst>
              <a:ext uri="{FF2B5EF4-FFF2-40B4-BE49-F238E27FC236}">
                <a16:creationId xmlns:a16="http://schemas.microsoft.com/office/drawing/2014/main" xmlns="" id="{9063EE12-BBB7-994D-B4FD-60C7BC5E9F47}"/>
              </a:ext>
            </a:extLst>
          </p:cNvPr>
          <p:cNvSpPr txBox="1"/>
          <p:nvPr/>
        </p:nvSpPr>
        <p:spPr>
          <a:xfrm>
            <a:off x="5115572" y="1832118"/>
            <a:ext cx="626907" cy="276999"/>
          </a:xfrm>
          <a:prstGeom prst="rect">
            <a:avLst/>
          </a:prstGeom>
          <a:noFill/>
        </p:spPr>
        <p:txBody>
          <a:bodyPr wrap="square" rtlCol="0">
            <a:spAutoFit/>
          </a:bodyPr>
          <a:lstStyle/>
          <a:p>
            <a:r>
              <a:rPr lang="en-US" sz="1200" dirty="0"/>
              <a:t>MRI-b</a:t>
            </a:r>
          </a:p>
        </p:txBody>
      </p:sp>
      <p:cxnSp>
        <p:nvCxnSpPr>
          <p:cNvPr id="52" name="Straight Connector 51">
            <a:extLst>
              <a:ext uri="{FF2B5EF4-FFF2-40B4-BE49-F238E27FC236}">
                <a16:creationId xmlns:a16="http://schemas.microsoft.com/office/drawing/2014/main" xmlns="" id="{ACE21AAC-102A-8849-AD06-5EF91A89429D}"/>
              </a:ext>
            </a:extLst>
          </p:cNvPr>
          <p:cNvCxnSpPr>
            <a:cxnSpLocks/>
          </p:cNvCxnSpPr>
          <p:nvPr/>
        </p:nvCxnSpPr>
        <p:spPr>
          <a:xfrm>
            <a:off x="8039205" y="1803681"/>
            <a:ext cx="0" cy="10256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xmlns="" id="{C5F4AE9A-C17C-FB4F-B3D3-EFDB85DCF362}"/>
              </a:ext>
            </a:extLst>
          </p:cNvPr>
          <p:cNvSpPr txBox="1"/>
          <p:nvPr/>
        </p:nvSpPr>
        <p:spPr>
          <a:xfrm>
            <a:off x="8041908" y="1945466"/>
            <a:ext cx="3662790" cy="276999"/>
          </a:xfrm>
          <a:prstGeom prst="rect">
            <a:avLst/>
          </a:prstGeom>
          <a:noFill/>
        </p:spPr>
        <p:txBody>
          <a:bodyPr wrap="square" rtlCol="0">
            <a:spAutoFit/>
          </a:bodyPr>
          <a:lstStyle/>
          <a:p>
            <a:r>
              <a:rPr lang="en-US" sz="1200" dirty="0">
                <a:solidFill>
                  <a:srgbClr val="FF0000"/>
                </a:solidFill>
              </a:rPr>
              <a:t>Surgery: </a:t>
            </a:r>
            <a:r>
              <a:rPr lang="en-US" sz="1200" dirty="0"/>
              <a:t>Bilateral mastectomy and reconstruction. </a:t>
            </a:r>
          </a:p>
        </p:txBody>
      </p:sp>
      <p:grpSp>
        <p:nvGrpSpPr>
          <p:cNvPr id="9" name="Group 8">
            <a:extLst>
              <a:ext uri="{FF2B5EF4-FFF2-40B4-BE49-F238E27FC236}">
                <a16:creationId xmlns:a16="http://schemas.microsoft.com/office/drawing/2014/main" xmlns="" id="{C4580448-3205-E14B-BD35-7D367FA1F113}"/>
              </a:ext>
            </a:extLst>
          </p:cNvPr>
          <p:cNvGrpSpPr/>
          <p:nvPr/>
        </p:nvGrpSpPr>
        <p:grpSpPr>
          <a:xfrm>
            <a:off x="1774005" y="2242094"/>
            <a:ext cx="955569" cy="1584019"/>
            <a:chOff x="1524000" y="2653941"/>
            <a:chExt cx="936171" cy="1488478"/>
          </a:xfrm>
        </p:grpSpPr>
        <p:sp>
          <p:nvSpPr>
            <p:cNvPr id="4" name="Oval 3">
              <a:extLst>
                <a:ext uri="{FF2B5EF4-FFF2-40B4-BE49-F238E27FC236}">
                  <a16:creationId xmlns:a16="http://schemas.microsoft.com/office/drawing/2014/main" xmlns="" id="{BCDFA235-C1EB-E249-AA29-A1E03B9F515E}"/>
                </a:ext>
              </a:extLst>
            </p:cNvPr>
            <p:cNvSpPr/>
            <p:nvPr/>
          </p:nvSpPr>
          <p:spPr>
            <a:xfrm>
              <a:off x="1816699" y="2653941"/>
              <a:ext cx="403612" cy="3287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xmlns="" id="{1CC6BF7D-D59F-4C4E-AB95-67CA72510C75}"/>
                </a:ext>
              </a:extLst>
            </p:cNvPr>
            <p:cNvSpPr/>
            <p:nvPr/>
          </p:nvSpPr>
          <p:spPr>
            <a:xfrm>
              <a:off x="1524000" y="2982686"/>
              <a:ext cx="936171" cy="100271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78F891CA-124B-4643-8810-3DB83F231603}"/>
                </a:ext>
              </a:extLst>
            </p:cNvPr>
            <p:cNvCxnSpPr/>
            <p:nvPr/>
          </p:nvCxnSpPr>
          <p:spPr>
            <a:xfrm>
              <a:off x="1524000" y="3287486"/>
              <a:ext cx="936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2220067B-38D1-AD49-813D-846A3CB2A2BA}"/>
                </a:ext>
              </a:extLst>
            </p:cNvPr>
            <p:cNvSpPr/>
            <p:nvPr/>
          </p:nvSpPr>
          <p:spPr>
            <a:xfrm>
              <a:off x="1816700" y="3985404"/>
              <a:ext cx="132871" cy="15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B8E31D8B-07DA-B842-B3B1-A8AD1B147524}"/>
                </a:ext>
              </a:extLst>
            </p:cNvPr>
            <p:cNvSpPr/>
            <p:nvPr/>
          </p:nvSpPr>
          <p:spPr>
            <a:xfrm>
              <a:off x="2107124" y="3987144"/>
              <a:ext cx="132871" cy="15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 name="Straight Connector 36">
            <a:extLst>
              <a:ext uri="{FF2B5EF4-FFF2-40B4-BE49-F238E27FC236}">
                <a16:creationId xmlns:a16="http://schemas.microsoft.com/office/drawing/2014/main" xmlns="" id="{78405545-65D0-314D-A5D9-FF0287DE1C6F}"/>
              </a:ext>
            </a:extLst>
          </p:cNvPr>
          <p:cNvCxnSpPr/>
          <p:nvPr/>
        </p:nvCxnSpPr>
        <p:spPr>
          <a:xfrm>
            <a:off x="0" y="980661"/>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A661001B-341D-7B41-99B2-E7A271537314}"/>
              </a:ext>
            </a:extLst>
          </p:cNvPr>
          <p:cNvSpPr txBox="1"/>
          <p:nvPr/>
        </p:nvSpPr>
        <p:spPr>
          <a:xfrm>
            <a:off x="4704074" y="1819393"/>
            <a:ext cx="574875" cy="276999"/>
          </a:xfrm>
          <a:prstGeom prst="rect">
            <a:avLst/>
          </a:prstGeom>
          <a:noFill/>
        </p:spPr>
        <p:txBody>
          <a:bodyPr wrap="square" rtlCol="0">
            <a:spAutoFit/>
          </a:bodyPr>
          <a:lstStyle/>
          <a:p>
            <a:r>
              <a:rPr lang="en-US" sz="1200" dirty="0"/>
              <a:t>MRI-b</a:t>
            </a:r>
          </a:p>
        </p:txBody>
      </p:sp>
      <p:sp>
        <p:nvSpPr>
          <p:cNvPr id="51" name="TextBox 50">
            <a:extLst>
              <a:ext uri="{FF2B5EF4-FFF2-40B4-BE49-F238E27FC236}">
                <a16:creationId xmlns:a16="http://schemas.microsoft.com/office/drawing/2014/main" xmlns="" id="{895936FD-61F7-EB4F-B6DB-BD12F1CF80AC}"/>
              </a:ext>
            </a:extLst>
          </p:cNvPr>
          <p:cNvSpPr txBox="1"/>
          <p:nvPr/>
        </p:nvSpPr>
        <p:spPr>
          <a:xfrm>
            <a:off x="5559082" y="1831512"/>
            <a:ext cx="682950" cy="276999"/>
          </a:xfrm>
          <a:prstGeom prst="rect">
            <a:avLst/>
          </a:prstGeom>
          <a:noFill/>
        </p:spPr>
        <p:txBody>
          <a:bodyPr wrap="square" rtlCol="0">
            <a:spAutoFit/>
          </a:bodyPr>
          <a:lstStyle/>
          <a:p>
            <a:r>
              <a:rPr lang="en-US" sz="1200" dirty="0"/>
              <a:t>MRI-b</a:t>
            </a:r>
          </a:p>
        </p:txBody>
      </p:sp>
      <p:sp>
        <p:nvSpPr>
          <p:cNvPr id="54" name="TextBox 53">
            <a:extLst>
              <a:ext uri="{FF2B5EF4-FFF2-40B4-BE49-F238E27FC236}">
                <a16:creationId xmlns:a16="http://schemas.microsoft.com/office/drawing/2014/main" xmlns="" id="{8C00A664-7469-1047-8527-ECE1A7303E7F}"/>
              </a:ext>
            </a:extLst>
          </p:cNvPr>
          <p:cNvSpPr txBox="1"/>
          <p:nvPr/>
        </p:nvSpPr>
        <p:spPr>
          <a:xfrm>
            <a:off x="6017478" y="1828604"/>
            <a:ext cx="707849" cy="276999"/>
          </a:xfrm>
          <a:prstGeom prst="rect">
            <a:avLst/>
          </a:prstGeom>
          <a:noFill/>
        </p:spPr>
        <p:txBody>
          <a:bodyPr wrap="square" rtlCol="0">
            <a:spAutoFit/>
          </a:bodyPr>
          <a:lstStyle/>
          <a:p>
            <a:r>
              <a:rPr lang="en-US" sz="1200" dirty="0"/>
              <a:t>MRI-b</a:t>
            </a:r>
          </a:p>
        </p:txBody>
      </p:sp>
      <p:sp>
        <p:nvSpPr>
          <p:cNvPr id="56" name="TextBox 55">
            <a:extLst>
              <a:ext uri="{FF2B5EF4-FFF2-40B4-BE49-F238E27FC236}">
                <a16:creationId xmlns:a16="http://schemas.microsoft.com/office/drawing/2014/main" xmlns="" id="{DAD49DD5-59B9-8743-B064-F0785052527A}"/>
              </a:ext>
            </a:extLst>
          </p:cNvPr>
          <p:cNvSpPr txBox="1"/>
          <p:nvPr/>
        </p:nvSpPr>
        <p:spPr>
          <a:xfrm>
            <a:off x="6505789" y="1840998"/>
            <a:ext cx="607105" cy="276999"/>
          </a:xfrm>
          <a:prstGeom prst="rect">
            <a:avLst/>
          </a:prstGeom>
          <a:noFill/>
        </p:spPr>
        <p:txBody>
          <a:bodyPr wrap="square" rtlCol="0">
            <a:spAutoFit/>
          </a:bodyPr>
          <a:lstStyle/>
          <a:p>
            <a:r>
              <a:rPr lang="en-US" sz="1200" dirty="0"/>
              <a:t>MRI-b</a:t>
            </a:r>
          </a:p>
        </p:txBody>
      </p:sp>
      <p:sp>
        <p:nvSpPr>
          <p:cNvPr id="57" name="TextBox 56">
            <a:extLst>
              <a:ext uri="{FF2B5EF4-FFF2-40B4-BE49-F238E27FC236}">
                <a16:creationId xmlns:a16="http://schemas.microsoft.com/office/drawing/2014/main" xmlns="" id="{FA872DAF-1ADA-A343-BCBB-0677E9093CEF}"/>
              </a:ext>
            </a:extLst>
          </p:cNvPr>
          <p:cNvSpPr txBox="1"/>
          <p:nvPr/>
        </p:nvSpPr>
        <p:spPr>
          <a:xfrm>
            <a:off x="7005343" y="1833461"/>
            <a:ext cx="657928" cy="276999"/>
          </a:xfrm>
          <a:prstGeom prst="rect">
            <a:avLst/>
          </a:prstGeom>
          <a:noFill/>
        </p:spPr>
        <p:txBody>
          <a:bodyPr wrap="square" rtlCol="0">
            <a:spAutoFit/>
          </a:bodyPr>
          <a:lstStyle/>
          <a:p>
            <a:r>
              <a:rPr lang="en-US" sz="1200" dirty="0"/>
              <a:t>MRI-b</a:t>
            </a:r>
          </a:p>
        </p:txBody>
      </p:sp>
      <p:sp>
        <p:nvSpPr>
          <p:cNvPr id="58" name="TextBox 57">
            <a:extLst>
              <a:ext uri="{FF2B5EF4-FFF2-40B4-BE49-F238E27FC236}">
                <a16:creationId xmlns:a16="http://schemas.microsoft.com/office/drawing/2014/main" xmlns="" id="{63C89502-8A73-4447-A8FD-D7035046F89D}"/>
              </a:ext>
            </a:extLst>
          </p:cNvPr>
          <p:cNvSpPr txBox="1"/>
          <p:nvPr/>
        </p:nvSpPr>
        <p:spPr>
          <a:xfrm>
            <a:off x="7488827" y="1837229"/>
            <a:ext cx="703099" cy="276999"/>
          </a:xfrm>
          <a:prstGeom prst="rect">
            <a:avLst/>
          </a:prstGeom>
          <a:noFill/>
        </p:spPr>
        <p:txBody>
          <a:bodyPr wrap="square" rtlCol="0">
            <a:spAutoFit/>
          </a:bodyPr>
          <a:lstStyle/>
          <a:p>
            <a:r>
              <a:rPr lang="en-US" sz="1200" dirty="0"/>
              <a:t>MRI-b</a:t>
            </a:r>
          </a:p>
        </p:txBody>
      </p:sp>
      <p:sp>
        <p:nvSpPr>
          <p:cNvPr id="26" name="Slide Number Placeholder 25">
            <a:extLst>
              <a:ext uri="{FF2B5EF4-FFF2-40B4-BE49-F238E27FC236}">
                <a16:creationId xmlns:a16="http://schemas.microsoft.com/office/drawing/2014/main" xmlns="" id="{396811F6-7516-0E48-8CD6-9B20D197AA63}"/>
              </a:ext>
            </a:extLst>
          </p:cNvPr>
          <p:cNvSpPr>
            <a:spLocks noGrp="1"/>
          </p:cNvSpPr>
          <p:nvPr>
            <p:ph type="sldNum" sz="quarter" idx="12"/>
          </p:nvPr>
        </p:nvSpPr>
        <p:spPr/>
        <p:txBody>
          <a:bodyPr/>
          <a:lstStyle/>
          <a:p>
            <a:fld id="{2CD6764E-73D6-7044-9DC9-72ACDA3F174E}" type="slidenum">
              <a:rPr lang="en-US" smtClean="0"/>
              <a:t>5</a:t>
            </a:fld>
            <a:endParaRPr lang="en-US" dirty="0"/>
          </a:p>
        </p:txBody>
      </p:sp>
      <p:sp>
        <p:nvSpPr>
          <p:cNvPr id="28" name="TextBox 27">
            <a:extLst>
              <a:ext uri="{FF2B5EF4-FFF2-40B4-BE49-F238E27FC236}">
                <a16:creationId xmlns:a16="http://schemas.microsoft.com/office/drawing/2014/main" xmlns="" id="{E8E7F0F3-8D3E-4D56-B85C-63EBBEBB2C6C}"/>
              </a:ext>
            </a:extLst>
          </p:cNvPr>
          <p:cNvSpPr txBox="1"/>
          <p:nvPr/>
        </p:nvSpPr>
        <p:spPr>
          <a:xfrm>
            <a:off x="520422" y="4736387"/>
            <a:ext cx="9985365" cy="1200329"/>
          </a:xfrm>
          <a:prstGeom prst="rect">
            <a:avLst/>
          </a:prstGeom>
          <a:noFill/>
        </p:spPr>
        <p:txBody>
          <a:bodyPr wrap="square" rtlCol="0">
            <a:spAutoFit/>
          </a:bodyPr>
          <a:lstStyle/>
          <a:p>
            <a:r>
              <a:rPr lang="en-GB" dirty="0"/>
              <a:t>No whole body MRI –study recently published (Saya et al, 2017) showed benefit and current discussions underway</a:t>
            </a:r>
          </a:p>
          <a:p>
            <a:r>
              <a:rPr lang="en-GB" dirty="0"/>
              <a:t>No chemoprevention has been assessed </a:t>
            </a:r>
          </a:p>
          <a:p>
            <a:endParaRPr lang="en-GB" dirty="0"/>
          </a:p>
        </p:txBody>
      </p:sp>
      <p:cxnSp>
        <p:nvCxnSpPr>
          <p:cNvPr id="30" name="Straight Connector 29">
            <a:extLst>
              <a:ext uri="{FF2B5EF4-FFF2-40B4-BE49-F238E27FC236}">
                <a16:creationId xmlns:a16="http://schemas.microsoft.com/office/drawing/2014/main" xmlns="" id="{42EFC7BF-E153-427F-99F6-EEE588C9555A}"/>
              </a:ext>
            </a:extLst>
          </p:cNvPr>
          <p:cNvCxnSpPr>
            <a:cxnSpLocks/>
          </p:cNvCxnSpPr>
          <p:nvPr/>
        </p:nvCxnSpPr>
        <p:spPr>
          <a:xfrm>
            <a:off x="6297447" y="3404520"/>
            <a:ext cx="0" cy="57475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46EDCFC0-532F-41E9-9487-3071B05D336D}"/>
              </a:ext>
            </a:extLst>
          </p:cNvPr>
          <p:cNvSpPr txBox="1"/>
          <p:nvPr/>
        </p:nvSpPr>
        <p:spPr>
          <a:xfrm>
            <a:off x="6017479" y="3999045"/>
            <a:ext cx="1328057" cy="276999"/>
          </a:xfrm>
          <a:prstGeom prst="rect">
            <a:avLst/>
          </a:prstGeom>
          <a:noFill/>
        </p:spPr>
        <p:txBody>
          <a:bodyPr wrap="square" rtlCol="0">
            <a:spAutoFit/>
          </a:bodyPr>
          <a:lstStyle/>
          <a:p>
            <a:r>
              <a:rPr lang="en-US" sz="1200" dirty="0"/>
              <a:t>25 y</a:t>
            </a:r>
          </a:p>
        </p:txBody>
      </p:sp>
      <p:sp>
        <p:nvSpPr>
          <p:cNvPr id="44" name="Arrow: Right 43">
            <a:extLst>
              <a:ext uri="{FF2B5EF4-FFF2-40B4-BE49-F238E27FC236}">
                <a16:creationId xmlns:a16="http://schemas.microsoft.com/office/drawing/2014/main" xmlns="" id="{9B185A5D-06A5-4A65-BC84-06233DDFEFD5}"/>
              </a:ext>
            </a:extLst>
          </p:cNvPr>
          <p:cNvSpPr/>
          <p:nvPr/>
        </p:nvSpPr>
        <p:spPr>
          <a:xfrm>
            <a:off x="8352891" y="1251298"/>
            <a:ext cx="1996111" cy="56676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highlight>
                  <a:srgbClr val="FF0000"/>
                </a:highlight>
              </a:rPr>
              <a:t>Yearly mammogram from 50</a:t>
            </a:r>
          </a:p>
        </p:txBody>
      </p:sp>
      <p:sp>
        <p:nvSpPr>
          <p:cNvPr id="41" name="TextBox 40">
            <a:extLst>
              <a:ext uri="{FF2B5EF4-FFF2-40B4-BE49-F238E27FC236}">
                <a16:creationId xmlns:a16="http://schemas.microsoft.com/office/drawing/2014/main" xmlns="" id="{7033E04F-3E0E-466F-9511-FD42B5207E99}"/>
              </a:ext>
            </a:extLst>
          </p:cNvPr>
          <p:cNvSpPr txBox="1"/>
          <p:nvPr/>
        </p:nvSpPr>
        <p:spPr>
          <a:xfrm>
            <a:off x="3704695" y="1798217"/>
            <a:ext cx="574875" cy="276999"/>
          </a:xfrm>
          <a:prstGeom prst="rect">
            <a:avLst/>
          </a:prstGeom>
          <a:noFill/>
        </p:spPr>
        <p:txBody>
          <a:bodyPr wrap="square" rtlCol="0">
            <a:spAutoFit/>
          </a:bodyPr>
          <a:lstStyle/>
          <a:p>
            <a:r>
              <a:rPr lang="en-US" sz="1200" dirty="0"/>
              <a:t>MRI-b</a:t>
            </a:r>
          </a:p>
        </p:txBody>
      </p:sp>
    </p:spTree>
    <p:extLst>
      <p:ext uri="{BB962C8B-B14F-4D97-AF65-F5344CB8AC3E}">
        <p14:creationId xmlns:p14="http://schemas.microsoft.com/office/powerpoint/2010/main" val="3647198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982759B-247C-7E4E-A3D1-A2F9A6B8189D}"/>
              </a:ext>
            </a:extLst>
          </p:cNvPr>
          <p:cNvSpPr>
            <a:spLocks noGrp="1"/>
          </p:cNvSpPr>
          <p:nvPr>
            <p:ph idx="1"/>
          </p:nvPr>
        </p:nvSpPr>
        <p:spPr>
          <a:xfrm>
            <a:off x="7447480" y="2125952"/>
            <a:ext cx="5069440" cy="1746821"/>
          </a:xfrm>
        </p:spPr>
        <p:txBody>
          <a:bodyPr>
            <a:normAutofit/>
          </a:bodyPr>
          <a:lstStyle/>
          <a:p>
            <a:r>
              <a:rPr lang="en-US" sz="2000" dirty="0"/>
              <a:t>Seen in mice and LFS patients (</a:t>
            </a:r>
            <a:r>
              <a:rPr lang="en-US" sz="2000" i="1" dirty="0"/>
              <a:t>NEJM </a:t>
            </a:r>
            <a:r>
              <a:rPr lang="en-US" sz="2000" dirty="0"/>
              <a:t>368(11):1027-32, 2013). </a:t>
            </a:r>
            <a:endParaRPr lang="en-GB" sz="2000" dirty="0"/>
          </a:p>
        </p:txBody>
      </p:sp>
      <p:sp>
        <p:nvSpPr>
          <p:cNvPr id="4" name="Slide Number Placeholder 3">
            <a:extLst>
              <a:ext uri="{FF2B5EF4-FFF2-40B4-BE49-F238E27FC236}">
                <a16:creationId xmlns:a16="http://schemas.microsoft.com/office/drawing/2014/main" xmlns="" id="{9015F49D-7CF5-EA43-B1D6-643C79D4FAEA}"/>
              </a:ext>
            </a:extLst>
          </p:cNvPr>
          <p:cNvSpPr>
            <a:spLocks noGrp="1"/>
          </p:cNvSpPr>
          <p:nvPr>
            <p:ph type="sldNum" sz="quarter" idx="12"/>
          </p:nvPr>
        </p:nvSpPr>
        <p:spPr/>
        <p:txBody>
          <a:bodyPr/>
          <a:lstStyle/>
          <a:p>
            <a:fld id="{2CD6764E-73D6-7044-9DC9-72ACDA3F174E}" type="slidenum">
              <a:rPr lang="en-US" smtClean="0"/>
              <a:t>6</a:t>
            </a:fld>
            <a:endParaRPr lang="en-US"/>
          </a:p>
        </p:txBody>
      </p:sp>
      <p:pic>
        <p:nvPicPr>
          <p:cNvPr id="8" name="Picture 7">
            <a:extLst>
              <a:ext uri="{FF2B5EF4-FFF2-40B4-BE49-F238E27FC236}">
                <a16:creationId xmlns:a16="http://schemas.microsoft.com/office/drawing/2014/main" xmlns="" id="{2964E1D8-A504-4294-8ED8-A240E220B77F}"/>
              </a:ext>
            </a:extLst>
          </p:cNvPr>
          <p:cNvPicPr>
            <a:picLocks noChangeAspect="1"/>
          </p:cNvPicPr>
          <p:nvPr/>
        </p:nvPicPr>
        <p:blipFill rotWithShape="1">
          <a:blip r:embed="rId2"/>
          <a:srcRect t="10487" r="48174" b="27715"/>
          <a:stretch/>
        </p:blipFill>
        <p:spPr>
          <a:xfrm>
            <a:off x="1028463" y="2118258"/>
            <a:ext cx="6318607" cy="4238092"/>
          </a:xfrm>
          <a:prstGeom prst="rect">
            <a:avLst/>
          </a:prstGeom>
        </p:spPr>
      </p:pic>
      <p:grpSp>
        <p:nvGrpSpPr>
          <p:cNvPr id="11" name="Group 10">
            <a:extLst>
              <a:ext uri="{FF2B5EF4-FFF2-40B4-BE49-F238E27FC236}">
                <a16:creationId xmlns:a16="http://schemas.microsoft.com/office/drawing/2014/main" xmlns="" id="{C104CEFD-358B-4506-A5D7-CAEAD91AE96D}"/>
              </a:ext>
            </a:extLst>
          </p:cNvPr>
          <p:cNvGrpSpPr/>
          <p:nvPr/>
        </p:nvGrpSpPr>
        <p:grpSpPr>
          <a:xfrm>
            <a:off x="5638800" y="4419866"/>
            <a:ext cx="914399" cy="864705"/>
            <a:chOff x="8496728" y="2373330"/>
            <a:chExt cx="1078787" cy="1055670"/>
          </a:xfrm>
        </p:grpSpPr>
        <p:sp>
          <p:nvSpPr>
            <p:cNvPr id="9" name="Oval 8">
              <a:extLst>
                <a:ext uri="{FF2B5EF4-FFF2-40B4-BE49-F238E27FC236}">
                  <a16:creationId xmlns:a16="http://schemas.microsoft.com/office/drawing/2014/main" xmlns="" id="{778CD5D4-8973-4173-8B57-804C3B5BEABD}"/>
                </a:ext>
              </a:extLst>
            </p:cNvPr>
            <p:cNvSpPr/>
            <p:nvPr/>
          </p:nvSpPr>
          <p:spPr>
            <a:xfrm>
              <a:off x="8496728" y="2373330"/>
              <a:ext cx="1078787" cy="1055670"/>
            </a:xfrm>
            <a:prstGeom prst="ellipse">
              <a:avLst/>
            </a:prstGeom>
            <a:solidFill>
              <a:srgbClr val="FFFF00"/>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xmlns="" id="{8FC0C540-CDA3-4010-AF37-4AB63DB3D980}"/>
                </a:ext>
              </a:extLst>
            </p:cNvPr>
            <p:cNvSpPr/>
            <p:nvPr/>
          </p:nvSpPr>
          <p:spPr>
            <a:xfrm>
              <a:off x="8661114" y="2564294"/>
              <a:ext cx="750013" cy="673741"/>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STOP</a:t>
              </a:r>
            </a:p>
          </p:txBody>
        </p:sp>
      </p:grpSp>
      <p:grpSp>
        <p:nvGrpSpPr>
          <p:cNvPr id="15" name="Group 14">
            <a:extLst>
              <a:ext uri="{FF2B5EF4-FFF2-40B4-BE49-F238E27FC236}">
                <a16:creationId xmlns:a16="http://schemas.microsoft.com/office/drawing/2014/main" xmlns="" id="{A11F5E48-CF21-4B31-BC0A-65FE8C869437}"/>
              </a:ext>
            </a:extLst>
          </p:cNvPr>
          <p:cNvGrpSpPr/>
          <p:nvPr/>
        </p:nvGrpSpPr>
        <p:grpSpPr>
          <a:xfrm>
            <a:off x="4048431" y="4484678"/>
            <a:ext cx="914399" cy="864705"/>
            <a:chOff x="8496728" y="2373330"/>
            <a:chExt cx="1078787" cy="1055670"/>
          </a:xfrm>
        </p:grpSpPr>
        <p:sp>
          <p:nvSpPr>
            <p:cNvPr id="16" name="Oval 15">
              <a:extLst>
                <a:ext uri="{FF2B5EF4-FFF2-40B4-BE49-F238E27FC236}">
                  <a16:creationId xmlns:a16="http://schemas.microsoft.com/office/drawing/2014/main" xmlns="" id="{76D86838-249E-47FC-99DE-21147B9FE34E}"/>
                </a:ext>
              </a:extLst>
            </p:cNvPr>
            <p:cNvSpPr/>
            <p:nvPr/>
          </p:nvSpPr>
          <p:spPr>
            <a:xfrm>
              <a:off x="8496728" y="2373330"/>
              <a:ext cx="1078787" cy="1055670"/>
            </a:xfrm>
            <a:prstGeom prst="ellipse">
              <a:avLst/>
            </a:prstGeom>
            <a:solidFill>
              <a:srgbClr val="FFFF00"/>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xmlns="" id="{053CC336-1138-42F5-82EB-757FEF416FAD}"/>
                </a:ext>
              </a:extLst>
            </p:cNvPr>
            <p:cNvSpPr/>
            <p:nvPr/>
          </p:nvSpPr>
          <p:spPr>
            <a:xfrm>
              <a:off x="8661114" y="2564294"/>
              <a:ext cx="750013" cy="673741"/>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STOP</a:t>
              </a:r>
            </a:p>
          </p:txBody>
        </p:sp>
      </p:grpSp>
      <p:grpSp>
        <p:nvGrpSpPr>
          <p:cNvPr id="18" name="Group 17">
            <a:extLst>
              <a:ext uri="{FF2B5EF4-FFF2-40B4-BE49-F238E27FC236}">
                <a16:creationId xmlns:a16="http://schemas.microsoft.com/office/drawing/2014/main" xmlns="" id="{1100DC2F-BBA9-416A-B303-673BCF3D0B48}"/>
              </a:ext>
            </a:extLst>
          </p:cNvPr>
          <p:cNvGrpSpPr/>
          <p:nvPr/>
        </p:nvGrpSpPr>
        <p:grpSpPr>
          <a:xfrm>
            <a:off x="3759996" y="5419548"/>
            <a:ext cx="914399" cy="864705"/>
            <a:chOff x="8496728" y="2373330"/>
            <a:chExt cx="1078787" cy="1055670"/>
          </a:xfrm>
        </p:grpSpPr>
        <p:sp>
          <p:nvSpPr>
            <p:cNvPr id="19" name="Oval 18">
              <a:extLst>
                <a:ext uri="{FF2B5EF4-FFF2-40B4-BE49-F238E27FC236}">
                  <a16:creationId xmlns:a16="http://schemas.microsoft.com/office/drawing/2014/main" xmlns="" id="{0CF99D2A-008E-4E36-ACCF-0A41A9194434}"/>
                </a:ext>
              </a:extLst>
            </p:cNvPr>
            <p:cNvSpPr/>
            <p:nvPr/>
          </p:nvSpPr>
          <p:spPr>
            <a:xfrm>
              <a:off x="8496728" y="2373330"/>
              <a:ext cx="1078787" cy="1055670"/>
            </a:xfrm>
            <a:prstGeom prst="ellipse">
              <a:avLst/>
            </a:prstGeom>
            <a:solidFill>
              <a:srgbClr val="FFFF00"/>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xmlns="" id="{C261DFF1-1098-4B5B-B4E5-9F9452F4BFE2}"/>
                </a:ext>
              </a:extLst>
            </p:cNvPr>
            <p:cNvSpPr/>
            <p:nvPr/>
          </p:nvSpPr>
          <p:spPr>
            <a:xfrm>
              <a:off x="8661114" y="2564294"/>
              <a:ext cx="750013" cy="673741"/>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STOP</a:t>
              </a:r>
            </a:p>
          </p:txBody>
        </p:sp>
      </p:grpSp>
      <p:sp>
        <p:nvSpPr>
          <p:cNvPr id="21" name="TextBox 20">
            <a:extLst>
              <a:ext uri="{FF2B5EF4-FFF2-40B4-BE49-F238E27FC236}">
                <a16:creationId xmlns:a16="http://schemas.microsoft.com/office/drawing/2014/main" xmlns="" id="{B3259405-0563-49D3-A66F-355CB0C81169}"/>
              </a:ext>
            </a:extLst>
          </p:cNvPr>
          <p:cNvSpPr txBox="1"/>
          <p:nvPr/>
        </p:nvSpPr>
        <p:spPr>
          <a:xfrm>
            <a:off x="2520690" y="280042"/>
            <a:ext cx="6514891" cy="1384995"/>
          </a:xfrm>
          <a:prstGeom prst="rect">
            <a:avLst/>
          </a:prstGeom>
          <a:solidFill>
            <a:srgbClr val="FF0000"/>
          </a:solidFill>
          <a:ln>
            <a:solidFill>
              <a:srgbClr val="FF0000"/>
            </a:solidFill>
          </a:ln>
        </p:spPr>
        <p:txBody>
          <a:bodyPr wrap="square" rtlCol="0">
            <a:spAutoFit/>
          </a:bodyPr>
          <a:lstStyle/>
          <a:p>
            <a:pPr algn="ctr"/>
            <a:r>
              <a:rPr lang="en-GB" sz="2800" b="1" dirty="0"/>
              <a:t>Mutant P53 activates metabolism by increasing mitochondrial function and oxidative phosphorylation</a:t>
            </a:r>
          </a:p>
        </p:txBody>
      </p:sp>
      <p:pic>
        <p:nvPicPr>
          <p:cNvPr id="22" name="Content Placeholder 4">
            <a:extLst>
              <a:ext uri="{FF2B5EF4-FFF2-40B4-BE49-F238E27FC236}">
                <a16:creationId xmlns:a16="http://schemas.microsoft.com/office/drawing/2014/main" xmlns="" id="{E84EBF6F-63BA-4594-A33C-2451B8C1AAB8}"/>
              </a:ext>
            </a:extLst>
          </p:cNvPr>
          <p:cNvPicPr>
            <a:picLocks noChangeAspect="1"/>
          </p:cNvPicPr>
          <p:nvPr/>
        </p:nvPicPr>
        <p:blipFill>
          <a:blip r:embed="rId3"/>
          <a:stretch>
            <a:fillRect/>
          </a:stretch>
        </p:blipFill>
        <p:spPr>
          <a:xfrm>
            <a:off x="7982798" y="3183384"/>
            <a:ext cx="1806925" cy="1378778"/>
          </a:xfrm>
          <a:prstGeom prst="rect">
            <a:avLst/>
          </a:prstGeom>
        </p:spPr>
      </p:pic>
      <p:sp>
        <p:nvSpPr>
          <p:cNvPr id="2" name="TextBox 1">
            <a:extLst>
              <a:ext uri="{FF2B5EF4-FFF2-40B4-BE49-F238E27FC236}">
                <a16:creationId xmlns:a16="http://schemas.microsoft.com/office/drawing/2014/main" xmlns="" id="{E49706D6-899E-46C9-A65B-834D77636092}"/>
              </a:ext>
            </a:extLst>
          </p:cNvPr>
          <p:cNvSpPr txBox="1"/>
          <p:nvPr/>
        </p:nvSpPr>
        <p:spPr>
          <a:xfrm>
            <a:off x="9515959" y="4045058"/>
            <a:ext cx="2557221" cy="2308324"/>
          </a:xfrm>
          <a:prstGeom prst="rect">
            <a:avLst/>
          </a:prstGeom>
          <a:noFill/>
        </p:spPr>
        <p:txBody>
          <a:bodyPr wrap="square" rtlCol="0">
            <a:spAutoFit/>
          </a:bodyPr>
          <a:lstStyle/>
          <a:p>
            <a:r>
              <a:rPr lang="en-GB" dirty="0"/>
              <a:t>Mouse model of LFS with </a:t>
            </a:r>
            <a:r>
              <a:rPr lang="en-GB" dirty="0" err="1"/>
              <a:t>mtDNA</a:t>
            </a:r>
            <a:r>
              <a:rPr lang="en-GB" dirty="0"/>
              <a:t> mutations (</a:t>
            </a:r>
            <a:r>
              <a:rPr lang="en-GB" dirty="0" err="1"/>
              <a:t>Polg</a:t>
            </a:r>
            <a:r>
              <a:rPr lang="en-GB" baseline="30000" dirty="0" err="1"/>
              <a:t>mut</a:t>
            </a:r>
            <a:r>
              <a:rPr lang="en-GB" dirty="0"/>
              <a:t>/p53</a:t>
            </a:r>
            <a:r>
              <a:rPr lang="en-GB" baseline="30000" dirty="0"/>
              <a:t>172H/H</a:t>
            </a:r>
            <a:r>
              <a:rPr lang="en-GB" dirty="0"/>
              <a:t>) – LFS mice lived 2x longer if had mitochondrial mutations. This was reproduced by metformin</a:t>
            </a:r>
          </a:p>
        </p:txBody>
      </p:sp>
    </p:spTree>
    <p:extLst>
      <p:ext uri="{BB962C8B-B14F-4D97-AF65-F5344CB8AC3E}">
        <p14:creationId xmlns:p14="http://schemas.microsoft.com/office/powerpoint/2010/main" val="106744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015F49D-7CF5-EA43-B1D6-643C79D4FAEA}"/>
              </a:ext>
            </a:extLst>
          </p:cNvPr>
          <p:cNvSpPr>
            <a:spLocks noGrp="1"/>
          </p:cNvSpPr>
          <p:nvPr>
            <p:ph type="sldNum" sz="quarter" idx="12"/>
          </p:nvPr>
        </p:nvSpPr>
        <p:spPr/>
        <p:txBody>
          <a:bodyPr/>
          <a:lstStyle/>
          <a:p>
            <a:fld id="{2CD6764E-73D6-7044-9DC9-72ACDA3F174E}" type="slidenum">
              <a:rPr lang="en-US" smtClean="0"/>
              <a:t>7</a:t>
            </a:fld>
            <a:endParaRPr lang="en-US"/>
          </a:p>
        </p:txBody>
      </p:sp>
      <p:pic>
        <p:nvPicPr>
          <p:cNvPr id="8" name="Picture 7">
            <a:extLst>
              <a:ext uri="{FF2B5EF4-FFF2-40B4-BE49-F238E27FC236}">
                <a16:creationId xmlns:a16="http://schemas.microsoft.com/office/drawing/2014/main" xmlns="" id="{2964E1D8-A504-4294-8ED8-A240E220B77F}"/>
              </a:ext>
            </a:extLst>
          </p:cNvPr>
          <p:cNvPicPr>
            <a:picLocks noChangeAspect="1"/>
          </p:cNvPicPr>
          <p:nvPr/>
        </p:nvPicPr>
        <p:blipFill rotWithShape="1">
          <a:blip r:embed="rId2"/>
          <a:srcRect t="10487" r="48174" b="27715"/>
          <a:stretch/>
        </p:blipFill>
        <p:spPr>
          <a:xfrm>
            <a:off x="1028463" y="2118258"/>
            <a:ext cx="6318607" cy="4238092"/>
          </a:xfrm>
          <a:prstGeom prst="rect">
            <a:avLst/>
          </a:prstGeom>
        </p:spPr>
      </p:pic>
      <p:grpSp>
        <p:nvGrpSpPr>
          <p:cNvPr id="11" name="Group 10">
            <a:extLst>
              <a:ext uri="{FF2B5EF4-FFF2-40B4-BE49-F238E27FC236}">
                <a16:creationId xmlns:a16="http://schemas.microsoft.com/office/drawing/2014/main" xmlns="" id="{C104CEFD-358B-4506-A5D7-CAEAD91AE96D}"/>
              </a:ext>
            </a:extLst>
          </p:cNvPr>
          <p:cNvGrpSpPr/>
          <p:nvPr/>
        </p:nvGrpSpPr>
        <p:grpSpPr>
          <a:xfrm>
            <a:off x="5638800" y="4419866"/>
            <a:ext cx="914399" cy="864705"/>
            <a:chOff x="8496728" y="2373330"/>
            <a:chExt cx="1078787" cy="1055670"/>
          </a:xfrm>
        </p:grpSpPr>
        <p:sp>
          <p:nvSpPr>
            <p:cNvPr id="9" name="Oval 8">
              <a:extLst>
                <a:ext uri="{FF2B5EF4-FFF2-40B4-BE49-F238E27FC236}">
                  <a16:creationId xmlns:a16="http://schemas.microsoft.com/office/drawing/2014/main" xmlns="" id="{778CD5D4-8973-4173-8B57-804C3B5BEABD}"/>
                </a:ext>
              </a:extLst>
            </p:cNvPr>
            <p:cNvSpPr/>
            <p:nvPr/>
          </p:nvSpPr>
          <p:spPr>
            <a:xfrm>
              <a:off x="8496728" y="2373330"/>
              <a:ext cx="1078787" cy="1055670"/>
            </a:xfrm>
            <a:prstGeom prst="ellipse">
              <a:avLst/>
            </a:prstGeom>
            <a:solidFill>
              <a:srgbClr val="FFFF00"/>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xmlns="" id="{8FC0C540-CDA3-4010-AF37-4AB63DB3D980}"/>
                </a:ext>
              </a:extLst>
            </p:cNvPr>
            <p:cNvSpPr/>
            <p:nvPr/>
          </p:nvSpPr>
          <p:spPr>
            <a:xfrm>
              <a:off x="8661114" y="2564294"/>
              <a:ext cx="750013" cy="673741"/>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STOP</a:t>
              </a:r>
            </a:p>
          </p:txBody>
        </p:sp>
      </p:grpSp>
      <p:grpSp>
        <p:nvGrpSpPr>
          <p:cNvPr id="15" name="Group 14">
            <a:extLst>
              <a:ext uri="{FF2B5EF4-FFF2-40B4-BE49-F238E27FC236}">
                <a16:creationId xmlns:a16="http://schemas.microsoft.com/office/drawing/2014/main" xmlns="" id="{A11F5E48-CF21-4B31-BC0A-65FE8C869437}"/>
              </a:ext>
            </a:extLst>
          </p:cNvPr>
          <p:cNvGrpSpPr/>
          <p:nvPr/>
        </p:nvGrpSpPr>
        <p:grpSpPr>
          <a:xfrm>
            <a:off x="4048431" y="4484678"/>
            <a:ext cx="914399" cy="864705"/>
            <a:chOff x="8496728" y="2373330"/>
            <a:chExt cx="1078787" cy="1055670"/>
          </a:xfrm>
        </p:grpSpPr>
        <p:sp>
          <p:nvSpPr>
            <p:cNvPr id="16" name="Oval 15">
              <a:extLst>
                <a:ext uri="{FF2B5EF4-FFF2-40B4-BE49-F238E27FC236}">
                  <a16:creationId xmlns:a16="http://schemas.microsoft.com/office/drawing/2014/main" xmlns="" id="{76D86838-249E-47FC-99DE-21147B9FE34E}"/>
                </a:ext>
              </a:extLst>
            </p:cNvPr>
            <p:cNvSpPr/>
            <p:nvPr/>
          </p:nvSpPr>
          <p:spPr>
            <a:xfrm>
              <a:off x="8496728" y="2373330"/>
              <a:ext cx="1078787" cy="1055670"/>
            </a:xfrm>
            <a:prstGeom prst="ellipse">
              <a:avLst/>
            </a:prstGeom>
            <a:solidFill>
              <a:srgbClr val="FFFF00"/>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xmlns="" id="{053CC336-1138-42F5-82EB-757FEF416FAD}"/>
                </a:ext>
              </a:extLst>
            </p:cNvPr>
            <p:cNvSpPr/>
            <p:nvPr/>
          </p:nvSpPr>
          <p:spPr>
            <a:xfrm>
              <a:off x="8661114" y="2564294"/>
              <a:ext cx="750013" cy="673741"/>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STOP</a:t>
              </a:r>
            </a:p>
          </p:txBody>
        </p:sp>
      </p:grpSp>
      <p:grpSp>
        <p:nvGrpSpPr>
          <p:cNvPr id="18" name="Group 17">
            <a:extLst>
              <a:ext uri="{FF2B5EF4-FFF2-40B4-BE49-F238E27FC236}">
                <a16:creationId xmlns:a16="http://schemas.microsoft.com/office/drawing/2014/main" xmlns="" id="{1100DC2F-BBA9-416A-B303-673BCF3D0B48}"/>
              </a:ext>
            </a:extLst>
          </p:cNvPr>
          <p:cNvGrpSpPr/>
          <p:nvPr/>
        </p:nvGrpSpPr>
        <p:grpSpPr>
          <a:xfrm>
            <a:off x="3759996" y="5419548"/>
            <a:ext cx="914399" cy="864705"/>
            <a:chOff x="8496728" y="2373330"/>
            <a:chExt cx="1078787" cy="1055670"/>
          </a:xfrm>
        </p:grpSpPr>
        <p:sp>
          <p:nvSpPr>
            <p:cNvPr id="19" name="Oval 18">
              <a:extLst>
                <a:ext uri="{FF2B5EF4-FFF2-40B4-BE49-F238E27FC236}">
                  <a16:creationId xmlns:a16="http://schemas.microsoft.com/office/drawing/2014/main" xmlns="" id="{0CF99D2A-008E-4E36-ACCF-0A41A9194434}"/>
                </a:ext>
              </a:extLst>
            </p:cNvPr>
            <p:cNvSpPr/>
            <p:nvPr/>
          </p:nvSpPr>
          <p:spPr>
            <a:xfrm>
              <a:off x="8496728" y="2373330"/>
              <a:ext cx="1078787" cy="1055670"/>
            </a:xfrm>
            <a:prstGeom prst="ellipse">
              <a:avLst/>
            </a:prstGeom>
            <a:solidFill>
              <a:srgbClr val="FFFF00"/>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xmlns="" id="{C261DFF1-1098-4B5B-B4E5-9F9452F4BFE2}"/>
                </a:ext>
              </a:extLst>
            </p:cNvPr>
            <p:cNvSpPr/>
            <p:nvPr/>
          </p:nvSpPr>
          <p:spPr>
            <a:xfrm>
              <a:off x="8661114" y="2564294"/>
              <a:ext cx="750013" cy="673741"/>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STOP</a:t>
              </a:r>
            </a:p>
          </p:txBody>
        </p:sp>
      </p:grpSp>
      <p:sp>
        <p:nvSpPr>
          <p:cNvPr id="21" name="TextBox 20">
            <a:extLst>
              <a:ext uri="{FF2B5EF4-FFF2-40B4-BE49-F238E27FC236}">
                <a16:creationId xmlns:a16="http://schemas.microsoft.com/office/drawing/2014/main" xmlns="" id="{B3259405-0563-49D3-A66F-355CB0C81169}"/>
              </a:ext>
            </a:extLst>
          </p:cNvPr>
          <p:cNvSpPr txBox="1"/>
          <p:nvPr/>
        </p:nvSpPr>
        <p:spPr>
          <a:xfrm>
            <a:off x="2520690" y="280042"/>
            <a:ext cx="6514891" cy="1384995"/>
          </a:xfrm>
          <a:prstGeom prst="rect">
            <a:avLst/>
          </a:prstGeom>
          <a:solidFill>
            <a:srgbClr val="FF0000"/>
          </a:solidFill>
          <a:ln>
            <a:solidFill>
              <a:srgbClr val="FF0000"/>
            </a:solidFill>
          </a:ln>
        </p:spPr>
        <p:txBody>
          <a:bodyPr wrap="square" rtlCol="0">
            <a:spAutoFit/>
          </a:bodyPr>
          <a:lstStyle/>
          <a:p>
            <a:pPr algn="ctr"/>
            <a:r>
              <a:rPr lang="en-GB" sz="2800" b="1" dirty="0"/>
              <a:t>Mutant P53 activates metabolism by increasing mitochondrial function and oxidative phosphorylation</a:t>
            </a:r>
          </a:p>
        </p:txBody>
      </p:sp>
      <p:sp>
        <p:nvSpPr>
          <p:cNvPr id="22" name="TextBox 21">
            <a:extLst>
              <a:ext uri="{FF2B5EF4-FFF2-40B4-BE49-F238E27FC236}">
                <a16:creationId xmlns:a16="http://schemas.microsoft.com/office/drawing/2014/main" xmlns="" id="{1B574F85-F39D-4C6F-A198-3DEC6BC77F57}"/>
              </a:ext>
            </a:extLst>
          </p:cNvPr>
          <p:cNvSpPr txBox="1"/>
          <p:nvPr/>
        </p:nvSpPr>
        <p:spPr>
          <a:xfrm>
            <a:off x="7792727" y="3337673"/>
            <a:ext cx="2434975" cy="1354217"/>
          </a:xfrm>
          <a:prstGeom prst="rect">
            <a:avLst/>
          </a:prstGeom>
          <a:noFill/>
        </p:spPr>
        <p:txBody>
          <a:bodyPr wrap="square" rtlCol="0">
            <a:spAutoFit/>
          </a:bodyPr>
          <a:lstStyle/>
          <a:p>
            <a:r>
              <a:rPr lang="en-GB" sz="2800" b="1" dirty="0"/>
              <a:t>Metformin </a:t>
            </a:r>
            <a:r>
              <a:rPr lang="en-GB" dirty="0"/>
              <a:t>inhibits oxidative phosphorylation in mitochondria</a:t>
            </a:r>
          </a:p>
        </p:txBody>
      </p:sp>
    </p:spTree>
    <p:extLst>
      <p:ext uri="{BB962C8B-B14F-4D97-AF65-F5344CB8AC3E}">
        <p14:creationId xmlns:p14="http://schemas.microsoft.com/office/powerpoint/2010/main" val="175041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102" y="0"/>
            <a:ext cx="11571005" cy="7016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1406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16" y="0"/>
            <a:ext cx="1175046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6982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1467</Words>
  <Application>Microsoft Office PowerPoint</Application>
  <PresentationFormat>Custom</PresentationFormat>
  <Paragraphs>303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Can we reduce cancer incidence in TP53 related LFS?</vt:lpstr>
      <vt:lpstr>Background</vt:lpstr>
      <vt:lpstr>PowerPoint Presentation</vt:lpstr>
      <vt:lpstr>PowerPoint Presentation</vt:lpstr>
      <vt:lpstr>Current screening pathway for a LFS patient - UK</vt:lpstr>
      <vt:lpstr>PowerPoint Presentation</vt:lpstr>
      <vt:lpstr>PowerPoint Presentation</vt:lpstr>
      <vt:lpstr>PowerPoint Presentation</vt:lpstr>
      <vt:lpstr>PowerPoint Presentation</vt:lpstr>
      <vt:lpstr>Why metformin?</vt:lpstr>
      <vt:lpstr>Why metformin?</vt:lpstr>
      <vt:lpstr>The MILI study - an international initiative</vt:lpstr>
      <vt:lpstr>PowerPoint Presentation</vt:lpstr>
      <vt:lpstr>Module 1 -LFS Study: </vt:lpstr>
      <vt:lpstr>Aims and objectives</vt:lpstr>
      <vt:lpstr>Aims and objectives</vt:lpstr>
      <vt:lpstr>Inclusion criteria</vt:lpstr>
      <vt:lpstr>Exclusion criteria</vt:lpstr>
      <vt:lpstr>PowerPoint Presentation</vt:lpstr>
      <vt:lpstr>Progress and Plans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Blagden</dc:creator>
  <cp:lastModifiedBy>Evans Gareth (R0A) Manchester University NHS FT</cp:lastModifiedBy>
  <cp:revision>17</cp:revision>
  <dcterms:created xsi:type="dcterms:W3CDTF">2019-04-09T18:14:52Z</dcterms:created>
  <dcterms:modified xsi:type="dcterms:W3CDTF">2019-09-06T13:34:58Z</dcterms:modified>
</cp:coreProperties>
</file>